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Lst>
  <p:notesMasterIdLst>
    <p:notesMasterId r:id="rId34"/>
  </p:notesMasterIdLst>
  <p:handoutMasterIdLst>
    <p:handoutMasterId r:id="rId35"/>
  </p:handoutMasterIdLst>
  <p:sldIdLst>
    <p:sldId id="266" r:id="rId2"/>
    <p:sldId id="293" r:id="rId3"/>
    <p:sldId id="1443" r:id="rId4"/>
    <p:sldId id="1506" r:id="rId5"/>
    <p:sldId id="1445" r:id="rId6"/>
    <p:sldId id="1528" r:id="rId7"/>
    <p:sldId id="1529" r:id="rId8"/>
    <p:sldId id="1530" r:id="rId9"/>
    <p:sldId id="1531" r:id="rId10"/>
    <p:sldId id="1532" r:id="rId11"/>
    <p:sldId id="1533" r:id="rId12"/>
    <p:sldId id="1534" r:id="rId13"/>
    <p:sldId id="1536" r:id="rId14"/>
    <p:sldId id="1535" r:id="rId15"/>
    <p:sldId id="1537" r:id="rId16"/>
    <p:sldId id="1538" r:id="rId17"/>
    <p:sldId id="1539" r:id="rId18"/>
    <p:sldId id="1542" r:id="rId19"/>
    <p:sldId id="1527" r:id="rId20"/>
    <p:sldId id="1510" r:id="rId21"/>
    <p:sldId id="1512" r:id="rId22"/>
    <p:sldId id="1518" r:id="rId23"/>
    <p:sldId id="1514" r:id="rId24"/>
    <p:sldId id="1543" r:id="rId25"/>
    <p:sldId id="1515" r:id="rId26"/>
    <p:sldId id="1544" r:id="rId27"/>
    <p:sldId id="1519" r:id="rId28"/>
    <p:sldId id="1545" r:id="rId29"/>
    <p:sldId id="1546" r:id="rId30"/>
    <p:sldId id="1547" r:id="rId31"/>
    <p:sldId id="1444" r:id="rId32"/>
    <p:sldId id="410" r:id="rId33"/>
  </p:sldIdLst>
  <p:sldSz cx="12192000" cy="6858000"/>
  <p:notesSz cx="6858000" cy="9144000"/>
  <p:defaultText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0E3563-C2AF-044A-8D9B-13463D2643B3}">
          <p14:sldIdLst>
            <p14:sldId id="266"/>
            <p14:sldId id="293"/>
            <p14:sldId id="1443"/>
            <p14:sldId id="1506"/>
            <p14:sldId id="1445"/>
            <p14:sldId id="1528"/>
            <p14:sldId id="1529"/>
            <p14:sldId id="1530"/>
            <p14:sldId id="1531"/>
            <p14:sldId id="1532"/>
            <p14:sldId id="1533"/>
            <p14:sldId id="1534"/>
            <p14:sldId id="1536"/>
            <p14:sldId id="1535"/>
            <p14:sldId id="1537"/>
            <p14:sldId id="1538"/>
            <p14:sldId id="1539"/>
            <p14:sldId id="1542"/>
            <p14:sldId id="1527"/>
            <p14:sldId id="1510"/>
            <p14:sldId id="1512"/>
            <p14:sldId id="1518"/>
            <p14:sldId id="1514"/>
            <p14:sldId id="1543"/>
            <p14:sldId id="1515"/>
            <p14:sldId id="1544"/>
            <p14:sldId id="1519"/>
            <p14:sldId id="1545"/>
            <p14:sldId id="1546"/>
            <p14:sldId id="1547"/>
            <p14:sldId id="1444"/>
            <p14:sldId id="41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6618"/>
    <a:srgbClr val="E46102"/>
    <a:srgbClr val="66FFFF"/>
    <a:srgbClr val="D95E00"/>
    <a:srgbClr val="EEEEEE"/>
    <a:srgbClr val="EF6F2A"/>
    <a:srgbClr val="68696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220" autoAdjust="0"/>
    <p:restoredTop sz="68837" autoAdjust="0"/>
  </p:normalViewPr>
  <p:slideViewPr>
    <p:cSldViewPr snapToGrid="0" snapToObjects="1">
      <p:cViewPr varScale="1">
        <p:scale>
          <a:sx n="70" d="100"/>
          <a:sy n="70" d="100"/>
        </p:scale>
        <p:origin x="2336" y="184"/>
      </p:cViewPr>
      <p:guideLst>
        <p:guide orient="horz" pos="2160"/>
        <p:guide pos="3840"/>
      </p:guideLst>
    </p:cSldViewPr>
  </p:slideViewPr>
  <p:notesTextViewPr>
    <p:cViewPr>
      <p:scale>
        <a:sx n="100" d="100"/>
        <a:sy n="100" d="100"/>
      </p:scale>
      <p:origin x="0" y="0"/>
    </p:cViewPr>
  </p:notesTextViewPr>
  <p:sorterViewPr>
    <p:cViewPr>
      <p:scale>
        <a:sx n="80" d="100"/>
        <a:sy n="80" d="100"/>
      </p:scale>
      <p:origin x="0" y="-9497"/>
    </p:cViewPr>
  </p:sorterViewPr>
  <p:notesViewPr>
    <p:cSldViewPr snapToGrid="0" snapToObjects="1">
      <p:cViewPr varScale="1">
        <p:scale>
          <a:sx n="106" d="100"/>
          <a:sy n="106" d="100"/>
        </p:scale>
        <p:origin x="4368"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333BD0-7962-B04A-8E72-AD5168F631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36B94C6-1659-0D42-8942-DAD6793A09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9C6931-D0F6-AB40-9D7F-95567148A5C2}" type="datetimeFigureOut">
              <a:rPr lang="en-US" smtClean="0"/>
              <a:t>11/9/21</a:t>
            </a:fld>
            <a:endParaRPr lang="en-US"/>
          </a:p>
        </p:txBody>
      </p:sp>
      <p:sp>
        <p:nvSpPr>
          <p:cNvPr id="4" name="Footer Placeholder 3">
            <a:extLst>
              <a:ext uri="{FF2B5EF4-FFF2-40B4-BE49-F238E27FC236}">
                <a16:creationId xmlns:a16="http://schemas.microsoft.com/office/drawing/2014/main" id="{8BE64BEA-E2E4-BF48-8CF7-45787CAA5A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939BBDE-4EF8-F14C-8AE0-73BF9B0C33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F64436-003E-284C-9347-5BCE37456516}" type="slidenum">
              <a:rPr lang="en-US" smtClean="0"/>
              <a:t>‹#›</a:t>
            </a:fld>
            <a:endParaRPr lang="en-US"/>
          </a:p>
        </p:txBody>
      </p:sp>
    </p:spTree>
    <p:extLst>
      <p:ext uri="{BB962C8B-B14F-4D97-AF65-F5344CB8AC3E}">
        <p14:creationId xmlns:p14="http://schemas.microsoft.com/office/powerpoint/2010/main" val="237333867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6C18F2-6801-5147-A332-A6E1C7D69D18}" type="datetimeFigureOut">
              <a:rPr lang="en-US" smtClean="0"/>
              <a:t>11/9/21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CF60EF-C37D-4D44-90AD-6140AB570E45}" type="slidenum">
              <a:rPr lang="en-US" smtClean="0"/>
              <a:t>‹#›</a:t>
            </a:fld>
            <a:endParaRPr lang="en-US"/>
          </a:p>
        </p:txBody>
      </p:sp>
    </p:spTree>
    <p:extLst>
      <p:ext uri="{BB962C8B-B14F-4D97-AF65-F5344CB8AC3E}">
        <p14:creationId xmlns:p14="http://schemas.microsoft.com/office/powerpoint/2010/main" val="1818248317"/>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CF60EF-C37D-4D44-90AD-6140AB570E45}" type="slidenum">
              <a:rPr lang="en-US" smtClean="0"/>
              <a:t>1</a:t>
            </a:fld>
            <a:endParaRPr lang="en-US"/>
          </a:p>
        </p:txBody>
      </p:sp>
    </p:spTree>
    <p:extLst>
      <p:ext uri="{BB962C8B-B14F-4D97-AF65-F5344CB8AC3E}">
        <p14:creationId xmlns:p14="http://schemas.microsoft.com/office/powerpoint/2010/main" val="38731747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21675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629766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072360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1856453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93717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688117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495690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225932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4283744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313658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5462433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mn-lt"/>
                <a:ea typeface="+mn-ea"/>
                <a:cs typeface="+mn-cs"/>
              </a:rPr>
              <a:t>most of the time your code will use the high level APIs (especially </a:t>
            </a:r>
            <a:r>
              <a:rPr lang="en-US" sz="1600" kern="1200" dirty="0" err="1">
                <a:solidFill>
                  <a:schemeClr val="tx1"/>
                </a:solidFill>
                <a:effectLst/>
                <a:latin typeface="+mn-lt"/>
                <a:ea typeface="+mn-ea"/>
                <a:cs typeface="+mn-cs"/>
              </a:rPr>
              <a:t>tf.keras</a:t>
            </a:r>
            <a:r>
              <a:rPr lang="en-US" sz="1600" kern="1200" dirty="0">
                <a:solidFill>
                  <a:schemeClr val="tx1"/>
                </a:solidFill>
                <a:effectLst/>
                <a:latin typeface="+mn-lt"/>
                <a:ea typeface="+mn-ea"/>
                <a:cs typeface="+mn-cs"/>
              </a:rPr>
              <a:t> and </a:t>
            </a:r>
            <a:r>
              <a:rPr lang="en-US" sz="1600" kern="1200" dirty="0" err="1">
                <a:solidFill>
                  <a:schemeClr val="tx1"/>
                </a:solidFill>
                <a:effectLst/>
                <a:latin typeface="+mn-lt"/>
                <a:ea typeface="+mn-ea"/>
                <a:cs typeface="+mn-cs"/>
              </a:rPr>
              <a:t>tf.data</a:t>
            </a:r>
            <a:r>
              <a:rPr lang="en-US" sz="1600" kern="1200" dirty="0">
                <a:solidFill>
                  <a:schemeClr val="tx1"/>
                </a:solidFill>
                <a:effectLst/>
                <a:latin typeface="+mn-lt"/>
                <a:ea typeface="+mn-ea"/>
                <a:cs typeface="+mn-cs"/>
              </a:rPr>
              <a:t>), but when you need more flexi‐ </a:t>
            </a:r>
            <a:r>
              <a:rPr lang="en-US" sz="1600" kern="1200" dirty="0" err="1">
                <a:solidFill>
                  <a:schemeClr val="tx1"/>
                </a:solidFill>
                <a:effectLst/>
                <a:latin typeface="+mn-lt"/>
                <a:ea typeface="+mn-ea"/>
                <a:cs typeface="+mn-cs"/>
              </a:rPr>
              <a:t>bility</a:t>
            </a:r>
            <a:r>
              <a:rPr lang="en-US" sz="1600" kern="1200" dirty="0">
                <a:solidFill>
                  <a:schemeClr val="tx1"/>
                </a:solidFill>
                <a:effectLst/>
                <a:latin typeface="+mn-lt"/>
                <a:ea typeface="+mn-ea"/>
                <a:cs typeface="+mn-cs"/>
              </a:rPr>
              <a:t> you will use the lower level Python API, handling tensors directly. Note that APIs for other languages are also available. TensorFlow runs not only on Windows, Linux, and MacOS, but also on mobile </a:t>
            </a:r>
            <a:r>
              <a:rPr lang="en-US" sz="1600" kern="1200" dirty="0" err="1">
                <a:solidFill>
                  <a:schemeClr val="tx1"/>
                </a:solidFill>
                <a:effectLst/>
                <a:latin typeface="+mn-lt"/>
                <a:ea typeface="+mn-ea"/>
                <a:cs typeface="+mn-cs"/>
              </a:rPr>
              <a:t>devi</a:t>
            </a:r>
            <a:r>
              <a:rPr lang="en-US" sz="1600" kern="1200" dirty="0">
                <a:solidFill>
                  <a:schemeClr val="tx1"/>
                </a:solidFill>
                <a:effectLst/>
                <a:latin typeface="+mn-lt"/>
                <a:ea typeface="+mn-ea"/>
                <a:cs typeface="+mn-cs"/>
              </a:rPr>
              <a:t>‐ </a:t>
            </a:r>
            <a:r>
              <a:rPr lang="en-US" sz="1600" kern="1200" dirty="0" err="1">
                <a:solidFill>
                  <a:schemeClr val="tx1"/>
                </a:solidFill>
                <a:effectLst/>
                <a:latin typeface="+mn-lt"/>
                <a:ea typeface="+mn-ea"/>
                <a:cs typeface="+mn-cs"/>
              </a:rPr>
              <a:t>ces</a:t>
            </a:r>
            <a:r>
              <a:rPr lang="en-US" sz="1600" kern="1200" dirty="0">
                <a:solidFill>
                  <a:schemeClr val="tx1"/>
                </a:solidFill>
                <a:effectLst/>
                <a:latin typeface="+mn-lt"/>
                <a:ea typeface="+mn-ea"/>
                <a:cs typeface="+mn-cs"/>
              </a:rPr>
              <a:t> (using </a:t>
            </a:r>
            <a:r>
              <a:rPr lang="en-US" sz="1600" i="1" kern="1200" dirty="0">
                <a:solidFill>
                  <a:schemeClr val="tx1"/>
                </a:solidFill>
                <a:effectLst/>
                <a:latin typeface="+mn-lt"/>
                <a:ea typeface="+mn-ea"/>
                <a:cs typeface="+mn-cs"/>
              </a:rPr>
              <a:t>TensorFlow Lite</a:t>
            </a:r>
            <a:r>
              <a:rPr lang="en-US" sz="1600" kern="1200" dirty="0">
                <a:solidFill>
                  <a:schemeClr val="tx1"/>
                </a:solidFill>
                <a:effectLst/>
                <a:latin typeface="+mn-lt"/>
                <a:ea typeface="+mn-ea"/>
                <a:cs typeface="+mn-cs"/>
              </a:rPr>
              <a:t>), including both iOS and Android (see ???). If you do not want to use the Python API, there are also C++, Java, Go and Swift APIs. There is even a </a:t>
            </a:r>
            <a:r>
              <a:rPr lang="en-US" sz="1600" kern="1200" dirty="0" err="1">
                <a:solidFill>
                  <a:schemeClr val="tx1"/>
                </a:solidFill>
                <a:effectLst/>
                <a:latin typeface="+mn-lt"/>
                <a:ea typeface="+mn-ea"/>
                <a:cs typeface="+mn-cs"/>
              </a:rPr>
              <a:t>Javascript</a:t>
            </a:r>
            <a:r>
              <a:rPr lang="en-US" sz="1600" kern="1200" dirty="0">
                <a:solidFill>
                  <a:schemeClr val="tx1"/>
                </a:solidFill>
                <a:effectLst/>
                <a:latin typeface="+mn-lt"/>
                <a:ea typeface="+mn-ea"/>
                <a:cs typeface="+mn-cs"/>
              </a:rPr>
              <a:t> implementation called </a:t>
            </a:r>
            <a:r>
              <a:rPr lang="en-US" sz="1600" i="1" kern="1200" dirty="0" err="1">
                <a:solidFill>
                  <a:schemeClr val="tx1"/>
                </a:solidFill>
                <a:effectLst/>
                <a:latin typeface="+mn-lt"/>
                <a:ea typeface="+mn-ea"/>
                <a:cs typeface="+mn-cs"/>
              </a:rPr>
              <a:t>TensorFlow.js</a:t>
            </a:r>
            <a:r>
              <a:rPr lang="en-US" sz="1600" i="1" kern="1200" dirty="0">
                <a:solidFill>
                  <a:schemeClr val="tx1"/>
                </a:solidFill>
                <a:effectLst/>
                <a:latin typeface="+mn-lt"/>
                <a:ea typeface="+mn-ea"/>
                <a:cs typeface="+mn-cs"/>
              </a:rPr>
              <a:t> </a:t>
            </a:r>
            <a:r>
              <a:rPr lang="en-US" sz="1600" kern="1200" dirty="0">
                <a:solidFill>
                  <a:schemeClr val="tx1"/>
                </a:solidFill>
                <a:effectLst/>
                <a:latin typeface="+mn-lt"/>
                <a:ea typeface="+mn-ea"/>
                <a:cs typeface="+mn-cs"/>
              </a:rPr>
              <a:t>that makes it possible to run your models directly in your browser. </a:t>
            </a:r>
            <a:endParaRPr lang="en-US" dirty="0"/>
          </a:p>
          <a:p>
            <a:pPr marL="0" marR="0" lvl="0" indent="0" algn="l" defTabSz="609585" rtl="0" eaLnBrk="1" fontAlgn="auto" latinLnBrk="0" hangingPunct="1">
              <a:lnSpc>
                <a:spcPct val="100000"/>
              </a:lnSpc>
              <a:spcBef>
                <a:spcPts val="0"/>
              </a:spcBef>
              <a:spcAft>
                <a:spcPts val="0"/>
              </a:spcAft>
              <a:buClrTx/>
              <a:buSzTx/>
              <a:buFontTx/>
              <a:buNone/>
              <a:tabLst/>
              <a:defRPr/>
            </a:pPr>
            <a:endParaRPr lang="en-US" dirty="0"/>
          </a:p>
          <a:p>
            <a:r>
              <a:rPr lang="en-US" dirty="0"/>
              <a:t>At the lowest level, each TensorFlow operation is implemented using highly efficient C++ code2. Many operations (or </a:t>
            </a:r>
            <a:r>
              <a:rPr lang="en-US" i="1" dirty="0"/>
              <a:t>ops </a:t>
            </a:r>
            <a:r>
              <a:rPr lang="en-US" dirty="0"/>
              <a:t>for short) have multiple implementations, called </a:t>
            </a:r>
            <a:r>
              <a:rPr lang="en-US" i="1" dirty="0"/>
              <a:t>kernels</a:t>
            </a:r>
            <a:r>
              <a:rPr lang="en-US" dirty="0"/>
              <a:t>: each kernel is dedicated to a specific device type, such as CPUs, GPUs, or even TPUs (</a:t>
            </a:r>
            <a:r>
              <a:rPr lang="en-US" i="1" dirty="0"/>
              <a:t>Tensor Processing Units</a:t>
            </a:r>
            <a:r>
              <a:rPr lang="en-US" dirty="0"/>
              <a:t>). As you may know, GPUs can dramatically speed up computations by splitting computations into many smaller chunks and running them in parallel across many GPU threads. TPUs are even faster. You can purchase your own GPU devices (for now, TensorFlow only supports Nvidia cards with CUDA Compute Capability 3.5+), but TPUs are only available on </a:t>
            </a:r>
            <a:r>
              <a:rPr lang="en-US" i="1" dirty="0"/>
              <a:t>Google Cloud Machine Learning Engine </a:t>
            </a:r>
            <a:r>
              <a:rPr lang="en-US" dirty="0"/>
              <a:t>(see ???).3 </a:t>
            </a:r>
            <a:endParaRPr lang="en-US" sz="1800" dirty="0"/>
          </a:p>
          <a:p>
            <a:endParaRPr lang="en-US" sz="1800" dirty="0"/>
          </a:p>
          <a:p>
            <a:pPr marL="0" marR="0" lvl="0" indent="0" algn="l" defTabSz="609585" rtl="0" eaLnBrk="1" fontAlgn="auto" latinLnBrk="0" hangingPunct="1">
              <a:lnSpc>
                <a:spcPct val="100000"/>
              </a:lnSpc>
              <a:spcBef>
                <a:spcPts val="0"/>
              </a:spcBef>
              <a:spcAft>
                <a:spcPts val="0"/>
              </a:spcAft>
              <a:buClrTx/>
              <a:buSzTx/>
              <a:buFontTx/>
              <a:buNone/>
              <a:tabLst/>
              <a:defRPr/>
            </a:pP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0071979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5322271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520580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8207071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942437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6076776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492692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410494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385028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987266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118916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009054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508751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889165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Most popular Deep Learning library</a:t>
            </a:r>
          </a:p>
        </p:txBody>
      </p:sp>
    </p:spTree>
    <p:extLst>
      <p:ext uri="{BB962C8B-B14F-4D97-AF65-F5344CB8AC3E}">
        <p14:creationId xmlns:p14="http://schemas.microsoft.com/office/powerpoint/2010/main" val="524870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954605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644009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115464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9835053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A854E96-0661-A24A-B9CE-69C7233CBE66}"/>
              </a:ext>
            </a:extLst>
          </p:cNvPr>
          <p:cNvPicPr>
            <a:picLocks noChangeAspect="1"/>
          </p:cNvPicPr>
          <p:nvPr userDrawn="1"/>
        </p:nvPicPr>
        <p:blipFill>
          <a:blip r:embed="rId2"/>
          <a:srcRect/>
          <a:stretch/>
        </p:blipFill>
        <p:spPr>
          <a:xfrm>
            <a:off x="-451832" y="-89532"/>
            <a:ext cx="12867061" cy="8559912"/>
          </a:xfrm>
          <a:prstGeom prst="rect">
            <a:avLst/>
          </a:prstGeom>
        </p:spPr>
      </p:pic>
      <p:sp>
        <p:nvSpPr>
          <p:cNvPr id="20" name="Text Placeholder 19">
            <a:extLst>
              <a:ext uri="{FF2B5EF4-FFF2-40B4-BE49-F238E27FC236}">
                <a16:creationId xmlns:a16="http://schemas.microsoft.com/office/drawing/2014/main" id="{FEFD9D4D-26CF-1B40-9449-C3AAAE20A4D6}"/>
              </a:ext>
            </a:extLst>
          </p:cNvPr>
          <p:cNvSpPr>
            <a:spLocks noGrp="1"/>
          </p:cNvSpPr>
          <p:nvPr>
            <p:ph type="body" sz="quarter" idx="10" hasCustomPrompt="1"/>
          </p:nvPr>
        </p:nvSpPr>
        <p:spPr>
          <a:xfrm>
            <a:off x="1006053" y="1989626"/>
            <a:ext cx="10151755" cy="476761"/>
          </a:xfrm>
          <a:prstGeom prst="rect">
            <a:avLst/>
          </a:prstGeom>
        </p:spPr>
        <p:txBody>
          <a:bodyPr/>
          <a:lstStyle>
            <a:lvl1pPr marL="0" indent="0">
              <a:lnSpc>
                <a:spcPts val="2400"/>
              </a:lnSpc>
              <a:spcBef>
                <a:spcPts val="0"/>
              </a:spcBef>
              <a:buNone/>
              <a:defRPr sz="2200" b="1">
                <a:solidFill>
                  <a:schemeClr val="bg1"/>
                </a:solidFill>
              </a:defRPr>
            </a:lvl1pPr>
          </a:lstStyle>
          <a:p>
            <a:pPr lvl="0"/>
            <a:r>
              <a:rPr lang="en-US" dirty="0"/>
              <a:t>Click to add Subhead</a:t>
            </a:r>
          </a:p>
        </p:txBody>
      </p:sp>
      <p:sp>
        <p:nvSpPr>
          <p:cNvPr id="22" name="Text Placeholder 21">
            <a:extLst>
              <a:ext uri="{FF2B5EF4-FFF2-40B4-BE49-F238E27FC236}">
                <a16:creationId xmlns:a16="http://schemas.microsoft.com/office/drawing/2014/main" id="{7B2897DA-66AE-A946-A7E1-121C04B15FC8}"/>
              </a:ext>
            </a:extLst>
          </p:cNvPr>
          <p:cNvSpPr>
            <a:spLocks noGrp="1"/>
          </p:cNvSpPr>
          <p:nvPr>
            <p:ph type="body" sz="quarter" idx="11" hasCustomPrompt="1"/>
          </p:nvPr>
        </p:nvSpPr>
        <p:spPr>
          <a:xfrm>
            <a:off x="1006053" y="2477257"/>
            <a:ext cx="7724036" cy="399949"/>
          </a:xfrm>
          <a:prstGeom prst="rect">
            <a:avLst/>
          </a:prstGeom>
        </p:spPr>
        <p:txBody>
          <a:bodyPr/>
          <a:lstStyle>
            <a:lvl1pPr marL="0" indent="0">
              <a:buNone/>
              <a:defRPr sz="2200">
                <a:solidFill>
                  <a:schemeClr val="bg1"/>
                </a:solidFill>
              </a:defRPr>
            </a:lvl1pPr>
          </a:lstStyle>
          <a:p>
            <a:pPr lvl="0"/>
            <a:r>
              <a:rPr lang="en-US" dirty="0"/>
              <a:t>Click to add Date</a:t>
            </a:r>
          </a:p>
        </p:txBody>
      </p:sp>
      <p:sp>
        <p:nvSpPr>
          <p:cNvPr id="21" name="Text Placeholder 18">
            <a:extLst>
              <a:ext uri="{FF2B5EF4-FFF2-40B4-BE49-F238E27FC236}">
                <a16:creationId xmlns:a16="http://schemas.microsoft.com/office/drawing/2014/main" id="{E225A074-EFE6-D641-B858-30CD0522553E}"/>
              </a:ext>
            </a:extLst>
          </p:cNvPr>
          <p:cNvSpPr>
            <a:spLocks noGrp="1"/>
          </p:cNvSpPr>
          <p:nvPr>
            <p:ph type="body" sz="quarter" idx="16" hasCustomPrompt="1"/>
          </p:nvPr>
        </p:nvSpPr>
        <p:spPr>
          <a:xfrm>
            <a:off x="0" y="5532754"/>
            <a:ext cx="12192000" cy="1346199"/>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3" name="Text Placeholder 2">
            <a:extLst>
              <a:ext uri="{FF2B5EF4-FFF2-40B4-BE49-F238E27FC236}">
                <a16:creationId xmlns:a16="http://schemas.microsoft.com/office/drawing/2014/main" id="{CBB976E4-ABDA-F340-8D30-F24D2053CEDA}"/>
              </a:ext>
            </a:extLst>
          </p:cNvPr>
          <p:cNvSpPr>
            <a:spLocks noGrp="1"/>
          </p:cNvSpPr>
          <p:nvPr>
            <p:ph type="body" sz="quarter" idx="17" hasCustomPrompt="1"/>
          </p:nvPr>
        </p:nvSpPr>
        <p:spPr>
          <a:xfrm>
            <a:off x="1006053" y="375845"/>
            <a:ext cx="10151755" cy="1586752"/>
          </a:xfrm>
          <a:prstGeom prst="rect">
            <a:avLst/>
          </a:prstGeom>
        </p:spPr>
        <p:txBody>
          <a:bodyPr bIns="0" anchor="b" anchorCtr="0">
            <a:normAutofit/>
          </a:bodyPr>
          <a:lstStyle>
            <a:lvl1pPr marL="0" indent="0">
              <a:lnSpc>
                <a:spcPct val="100000"/>
              </a:lnSpc>
              <a:spcBef>
                <a:spcPts val="0"/>
              </a:spcBef>
              <a:buNone/>
              <a:defRPr sz="6000" b="1">
                <a:solidFill>
                  <a:schemeClr val="bg1"/>
                </a:solidFill>
              </a:defRPr>
            </a:lvl1pPr>
          </a:lstStyle>
          <a:p>
            <a:pPr lvl="0"/>
            <a:r>
              <a:rPr lang="en-US" dirty="0"/>
              <a:t>Click to add Presentation Title</a:t>
            </a:r>
          </a:p>
        </p:txBody>
      </p:sp>
      <p:pic>
        <p:nvPicPr>
          <p:cNvPr id="4" name="Picture 3">
            <a:extLst>
              <a:ext uri="{FF2B5EF4-FFF2-40B4-BE49-F238E27FC236}">
                <a16:creationId xmlns:a16="http://schemas.microsoft.com/office/drawing/2014/main" id="{66F38CCE-D8EA-A644-A10B-D4B2503A85F1}"/>
              </a:ext>
            </a:extLst>
          </p:cNvPr>
          <p:cNvPicPr>
            <a:picLocks noChangeAspect="1"/>
          </p:cNvPicPr>
          <p:nvPr userDrawn="1"/>
        </p:nvPicPr>
        <p:blipFill>
          <a:blip r:embed="rId3"/>
          <a:stretch>
            <a:fillRect/>
          </a:stretch>
        </p:blipFill>
        <p:spPr>
          <a:xfrm>
            <a:off x="11385722" y="145901"/>
            <a:ext cx="585080" cy="229944"/>
          </a:xfrm>
          <a:prstGeom prst="rect">
            <a:avLst/>
          </a:prstGeom>
        </p:spPr>
      </p:pic>
    </p:spTree>
    <p:extLst>
      <p:ext uri="{BB962C8B-B14F-4D97-AF65-F5344CB8AC3E}">
        <p14:creationId xmlns:p14="http://schemas.microsoft.com/office/powerpoint/2010/main" val="2443357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1787F5F2-501C-424A-9865-0DE5CE4A1302}"/>
              </a:ext>
            </a:extLst>
          </p:cNvPr>
          <p:cNvSpPr>
            <a:spLocks noGrp="1"/>
          </p:cNvSpPr>
          <p:nvPr>
            <p:ph type="body" sz="quarter" idx="10" hasCustomPrompt="1"/>
          </p:nvPr>
        </p:nvSpPr>
        <p:spPr>
          <a:xfrm>
            <a:off x="272086" y="987157"/>
            <a:ext cx="3607765" cy="4522861"/>
          </a:xfrm>
          <a:prstGeom prst="rect">
            <a:avLst/>
          </a:prstGeom>
        </p:spPr>
        <p:txBody>
          <a:bodyPr/>
          <a:lstStyle>
            <a:lvl1pPr marL="0" indent="0">
              <a:lnSpc>
                <a:spcPct val="100000"/>
              </a:lnSpc>
              <a:buNone/>
              <a:defRPr b="1">
                <a:solidFill>
                  <a:schemeClr val="accent1"/>
                </a:solidFill>
              </a:defRPr>
            </a:lvl1pPr>
          </a:lstStyle>
          <a:p>
            <a:pPr lvl="0"/>
            <a:r>
              <a:rPr lang="en-US" dirty="0"/>
              <a:t>Click to add Main Header</a:t>
            </a:r>
          </a:p>
        </p:txBody>
      </p:sp>
      <p:sp>
        <p:nvSpPr>
          <p:cNvPr id="15" name="Text Placeholder 14">
            <a:extLst>
              <a:ext uri="{FF2B5EF4-FFF2-40B4-BE49-F238E27FC236}">
                <a16:creationId xmlns:a16="http://schemas.microsoft.com/office/drawing/2014/main" id="{F227BE32-0205-E84F-BDBB-EF6467178775}"/>
              </a:ext>
            </a:extLst>
          </p:cNvPr>
          <p:cNvSpPr>
            <a:spLocks noGrp="1"/>
          </p:cNvSpPr>
          <p:nvPr>
            <p:ph type="body" sz="quarter" idx="11" hasCustomPrompt="1"/>
          </p:nvPr>
        </p:nvSpPr>
        <p:spPr>
          <a:xfrm>
            <a:off x="4336704" y="1741012"/>
            <a:ext cx="7525333" cy="622904"/>
          </a:xfrm>
          <a:prstGeom prst="rect">
            <a:avLst/>
          </a:prstGeom>
        </p:spPr>
        <p:txBody>
          <a:bodyPr/>
          <a:lstStyle>
            <a:lvl1pPr marL="0" indent="0">
              <a:buNone/>
              <a:defRPr sz="3200" b="1"/>
            </a:lvl1pPr>
          </a:lstStyle>
          <a:p>
            <a:pPr lvl="0"/>
            <a:r>
              <a:rPr lang="en-US" dirty="0"/>
              <a:t>Click to add Subhead</a:t>
            </a:r>
          </a:p>
        </p:txBody>
      </p:sp>
      <p:sp>
        <p:nvSpPr>
          <p:cNvPr id="17" name="Text Placeholder 16">
            <a:extLst>
              <a:ext uri="{FF2B5EF4-FFF2-40B4-BE49-F238E27FC236}">
                <a16:creationId xmlns:a16="http://schemas.microsoft.com/office/drawing/2014/main" id="{7076F031-AF81-DC40-9A1C-C60C9367241C}"/>
              </a:ext>
            </a:extLst>
          </p:cNvPr>
          <p:cNvSpPr>
            <a:spLocks noGrp="1"/>
          </p:cNvSpPr>
          <p:nvPr>
            <p:ph type="body" sz="quarter" idx="12" hasCustomPrompt="1"/>
          </p:nvPr>
        </p:nvSpPr>
        <p:spPr>
          <a:xfrm>
            <a:off x="4328701" y="2560825"/>
            <a:ext cx="7533337" cy="2949193"/>
          </a:xfrm>
          <a:prstGeom prst="rect">
            <a:avLst/>
          </a:prstGeom>
        </p:spPr>
        <p:txBody>
          <a:bodyPr/>
          <a:lstStyle>
            <a:lvl1pPr marL="304792" indent="-296326">
              <a:buClr>
                <a:schemeClr val="accent1"/>
              </a:buClr>
              <a:buSzPct val="100000"/>
              <a:buFont typeface="Wingdings" pitchFamily="2" charset="2"/>
              <a:buChar char="§"/>
              <a:tabLst/>
              <a:defRPr sz="2667"/>
            </a:lvl1pPr>
            <a:lvl2pPr marL="535504" indent="-230712">
              <a:buClr>
                <a:srgbClr val="E46102"/>
              </a:buClr>
              <a:buSzPct val="100000"/>
              <a:buFont typeface="Arial" panose="020B0604020202020204" pitchFamily="34" charset="0"/>
              <a:buChar char="•"/>
              <a:tabLst/>
              <a:defRPr sz="2400"/>
            </a:lvl2pPr>
            <a:lvl3pPr marL="840296" indent="-230712">
              <a:buClr>
                <a:srgbClr val="E46102"/>
              </a:buClr>
              <a:buSzPct val="100000"/>
              <a:buFont typeface="Wingdings" pitchFamily="2" charset="2"/>
              <a:buChar char="§"/>
              <a:tabLst/>
              <a:defRPr sz="2133"/>
            </a:lvl3pPr>
            <a:lvl4pPr marL="1073124" indent="-232828">
              <a:buClr>
                <a:srgbClr val="D95E00"/>
              </a:buClr>
              <a:buFont typeface="System Font Regular"/>
              <a:buChar char="&gt;"/>
              <a:tabLst/>
              <a:defRPr sz="1867"/>
            </a:lvl4pPr>
            <a:lvl5pPr marL="1301717" indent="-228594">
              <a:buClr>
                <a:srgbClr val="D95E00"/>
              </a:buClr>
              <a:buFont typeface="Wingdings" pitchFamily="2" charset="2"/>
              <a:buChar char="§"/>
              <a:tabLst/>
              <a:defRPr sz="1600"/>
            </a:lvl5pPr>
            <a:lvl6pPr marL="1295368" indent="0">
              <a:buClr>
                <a:srgbClr val="D95E00"/>
              </a:buClr>
              <a:buFont typeface="System Font Regular"/>
              <a:buNone/>
              <a:tabLst/>
              <a:defRPr sz="1467"/>
            </a:lvl6pPr>
            <a:lvl7pPr marL="1526078" indent="0">
              <a:buClr>
                <a:srgbClr val="D95E00"/>
              </a:buClr>
              <a:buFont typeface="Wingdings" pitchFamily="2" charset="2"/>
              <a:buNone/>
              <a:tabLst/>
              <a:defRPr sz="1333"/>
            </a:lvl7pPr>
          </a:lstStyle>
          <a:p>
            <a:pPr lvl="0"/>
            <a:r>
              <a:rPr lang="en-US" dirty="0"/>
              <a:t>Click to add bullet</a:t>
            </a:r>
          </a:p>
          <a:p>
            <a:pPr lvl="1"/>
            <a:r>
              <a:rPr lang="en-US" dirty="0"/>
              <a:t>Click to add sub-bullet</a:t>
            </a:r>
          </a:p>
          <a:p>
            <a:pPr lvl="2"/>
            <a:r>
              <a:rPr lang="en-US" dirty="0"/>
              <a:t>Click to add sub-sub-bullet</a:t>
            </a:r>
          </a:p>
        </p:txBody>
      </p: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0"/>
            <a:ext cx="12192000" cy="1346200"/>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cxnSp>
        <p:nvCxnSpPr>
          <p:cNvPr id="10" name="Straight Connector 9">
            <a:extLst>
              <a:ext uri="{FF2B5EF4-FFF2-40B4-BE49-F238E27FC236}">
                <a16:creationId xmlns:a16="http://schemas.microsoft.com/office/drawing/2014/main" id="{F6856AB1-AAB5-DD41-A548-FB33E6E9490C}"/>
              </a:ext>
            </a:extLst>
          </p:cNvPr>
          <p:cNvCxnSpPr/>
          <p:nvPr userDrawn="1"/>
        </p:nvCxnSpPr>
        <p:spPr>
          <a:xfrm>
            <a:off x="272085" y="512494"/>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51BF8741-1247-824C-927C-EC3E8FDB5013}"/>
              </a:ext>
            </a:extLst>
          </p:cNvPr>
          <p:cNvCxnSpPr/>
          <p:nvPr userDrawn="1"/>
        </p:nvCxnSpPr>
        <p:spPr>
          <a:xfrm>
            <a:off x="3376635" y="512494"/>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822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AC8303E-CB79-A645-BEF9-D0CD24C49717}"/>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A4F9A6-C8EF-1F4A-8155-1567273829D2}"/>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24" name="Text Placeholder 23">
            <a:extLst>
              <a:ext uri="{FF2B5EF4-FFF2-40B4-BE49-F238E27FC236}">
                <a16:creationId xmlns:a16="http://schemas.microsoft.com/office/drawing/2014/main" id="{90A3470E-8125-0E4C-8D9E-AE498C694D74}"/>
              </a:ext>
            </a:extLst>
          </p:cNvPr>
          <p:cNvSpPr>
            <a:spLocks noGrp="1"/>
          </p:cNvSpPr>
          <p:nvPr>
            <p:ph type="body" sz="quarter" idx="14" hasCustomPrompt="1"/>
          </p:nvPr>
        </p:nvSpPr>
        <p:spPr>
          <a:xfrm>
            <a:off x="272085" y="958452"/>
            <a:ext cx="11589952" cy="696384"/>
          </a:xfrm>
          <a:prstGeom prst="rect">
            <a:avLst/>
          </a:prstGeom>
        </p:spPr>
        <p:txBody>
          <a:bodyPr/>
          <a:lstStyle>
            <a:lvl1pPr marL="0" indent="0">
              <a:buNone/>
              <a:defRPr sz="3733" b="1">
                <a:solidFill>
                  <a:schemeClr val="accent1"/>
                </a:solidFill>
              </a:defRPr>
            </a:lvl1pPr>
          </a:lstStyle>
          <a:p>
            <a:pPr lvl="0"/>
            <a:r>
              <a:rPr lang="en-US" dirty="0"/>
              <a:t>Click to add Header</a:t>
            </a:r>
          </a:p>
        </p:txBody>
      </p:sp>
      <p:sp>
        <p:nvSpPr>
          <p:cNvPr id="26" name="Text Placeholder 25">
            <a:extLst>
              <a:ext uri="{FF2B5EF4-FFF2-40B4-BE49-F238E27FC236}">
                <a16:creationId xmlns:a16="http://schemas.microsoft.com/office/drawing/2014/main" id="{D06909BC-83A5-ED42-AE34-D78DAEC3F249}"/>
              </a:ext>
            </a:extLst>
          </p:cNvPr>
          <p:cNvSpPr>
            <a:spLocks noGrp="1"/>
          </p:cNvSpPr>
          <p:nvPr>
            <p:ph type="body" sz="quarter" idx="15" hasCustomPrompt="1"/>
          </p:nvPr>
        </p:nvSpPr>
        <p:spPr>
          <a:xfrm>
            <a:off x="272085" y="1744225"/>
            <a:ext cx="11589952" cy="3767575"/>
          </a:xfrm>
          <a:prstGeom prst="rect">
            <a:avLst/>
          </a:prstGeom>
        </p:spPr>
        <p:txBody>
          <a:bodyPr/>
          <a:lstStyle>
            <a:lvl1pPr marL="304792" indent="-304792">
              <a:buClr>
                <a:schemeClr val="accent1"/>
              </a:buClr>
              <a:buSzPct val="100000"/>
              <a:buFont typeface="Wingdings" pitchFamily="2" charset="2"/>
              <a:buChar char="§"/>
              <a:tabLst/>
              <a:defRPr sz="3200" b="1"/>
            </a:lvl1pPr>
            <a:lvl2pPr marL="609585" indent="-304792">
              <a:buClr>
                <a:srgbClr val="E46102"/>
              </a:buClr>
              <a:buFont typeface="Arial" panose="020B0604020202020204" pitchFamily="34" charset="0"/>
              <a:buChar char="•"/>
              <a:tabLst/>
              <a:defRPr sz="2667"/>
            </a:lvl2pPr>
            <a:lvl3pPr marL="914377" indent="-304792">
              <a:buClr>
                <a:srgbClr val="E46102"/>
              </a:buClr>
              <a:buSzPct val="100000"/>
              <a:buFont typeface="Wingdings" pitchFamily="2" charset="2"/>
              <a:buChar char="§"/>
              <a:tabLst/>
              <a:defRPr sz="2400"/>
            </a:lvl3pPr>
            <a:lvl4pPr marL="1221287" indent="-306910">
              <a:buClr>
                <a:srgbClr val="D95E00"/>
              </a:buClr>
              <a:buFont typeface="System Font Regular"/>
              <a:buChar char="&gt;"/>
              <a:tabLst/>
              <a:defRPr sz="2133"/>
            </a:lvl4pPr>
            <a:lvl5pPr marL="1526079" indent="-304792">
              <a:buClr>
                <a:srgbClr val="D95E00"/>
              </a:buClr>
              <a:buFont typeface="Wingdings" pitchFamily="2" charset="2"/>
              <a:buChar char="§"/>
              <a:tabLst/>
              <a:defRPr sz="1867"/>
            </a:lvl5pPr>
            <a:lvl6pPr marL="1756789" indent="-230712">
              <a:buClr>
                <a:srgbClr val="D95E00"/>
              </a:buClr>
              <a:buFont typeface="System Font Regular"/>
              <a:buChar char="&gt;"/>
              <a:tabLst/>
              <a:defRPr sz="1600"/>
            </a:lvl6pPr>
            <a:lvl7pPr marL="1904952" indent="-148163">
              <a:buClr>
                <a:srgbClr val="D95E00"/>
              </a:buClr>
              <a:buFont typeface="Wingdings" pitchFamily="2" charset="2"/>
              <a:buChar char="§"/>
              <a:tabLst/>
              <a:defRPr sz="1333"/>
            </a:lvl7pPr>
            <a:lvl8pPr marL="2061582" indent="-156629">
              <a:buClr>
                <a:srgbClr val="D95E00"/>
              </a:buClr>
              <a:buFont typeface="System Font Regular"/>
              <a:buChar char="&gt;"/>
              <a:tabLst/>
              <a:defRPr sz="1200"/>
            </a:lvl8pPr>
          </a:lstStyle>
          <a:p>
            <a:pPr lvl="0"/>
            <a:r>
              <a:rPr lang="en-US" dirty="0"/>
              <a:t>Click to add bullet</a:t>
            </a:r>
          </a:p>
          <a:p>
            <a:pPr lvl="1"/>
            <a:r>
              <a:rPr lang="en-US" dirty="0"/>
              <a:t>Click to add sub-bullet</a:t>
            </a:r>
          </a:p>
          <a:p>
            <a:pPr lvl="2"/>
            <a:r>
              <a:rPr lang="en-US" dirty="0"/>
              <a:t>Click to add sub-sub bullet</a:t>
            </a:r>
          </a:p>
        </p:txBody>
      </p:sp>
    </p:spTree>
    <p:extLst>
      <p:ext uri="{BB962C8B-B14F-4D97-AF65-F5344CB8AC3E}">
        <p14:creationId xmlns:p14="http://schemas.microsoft.com/office/powerpoint/2010/main" val="4292147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Page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ACF15DD-277E-394F-AFCE-926578BEF7F1}"/>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62D8B4FE-5E61-2942-9F67-A4F6AD7FECA1}"/>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 name="Text Placeholder 18">
            <a:extLst>
              <a:ext uri="{FF2B5EF4-FFF2-40B4-BE49-F238E27FC236}">
                <a16:creationId xmlns:a16="http://schemas.microsoft.com/office/drawing/2014/main" id="{62AB3FC8-2388-7847-86DB-E5B5333EACF3}"/>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7" name="Content Placeholder 18">
            <a:extLst>
              <a:ext uri="{FF2B5EF4-FFF2-40B4-BE49-F238E27FC236}">
                <a16:creationId xmlns:a16="http://schemas.microsoft.com/office/drawing/2014/main" id="{E61379B3-CA22-7E42-8FE3-E2D09D721962}"/>
              </a:ext>
            </a:extLst>
          </p:cNvPr>
          <p:cNvSpPr>
            <a:spLocks noGrp="1"/>
          </p:cNvSpPr>
          <p:nvPr>
            <p:ph sz="quarter" idx="16" hasCustomPrompt="1"/>
          </p:nvPr>
        </p:nvSpPr>
        <p:spPr>
          <a:xfrm>
            <a:off x="272085" y="863428"/>
            <a:ext cx="11589952"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998498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B44EEE75-1C0C-DF43-8A1A-F55F70A0076A}"/>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933C26C-CF75-E04A-98EB-7AEC198CFEE8}"/>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 Placeholder 18">
            <a:extLst>
              <a:ext uri="{FF2B5EF4-FFF2-40B4-BE49-F238E27FC236}">
                <a16:creationId xmlns:a16="http://schemas.microsoft.com/office/drawing/2014/main" id="{AD0B3782-2422-A544-AEA8-0DA96AAE5510}"/>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4" name="Content Placeholder 18">
            <a:extLst>
              <a:ext uri="{FF2B5EF4-FFF2-40B4-BE49-F238E27FC236}">
                <a16:creationId xmlns:a16="http://schemas.microsoft.com/office/drawing/2014/main" id="{D44BC06C-7E1C-4845-973D-DCD63FB136FA}"/>
              </a:ext>
            </a:extLst>
          </p:cNvPr>
          <p:cNvSpPr>
            <a:spLocks noGrp="1"/>
          </p:cNvSpPr>
          <p:nvPr>
            <p:ph sz="quarter" idx="15" hasCustomPrompt="1"/>
          </p:nvPr>
        </p:nvSpPr>
        <p:spPr>
          <a:xfrm>
            <a:off x="6256867" y="863692"/>
            <a:ext cx="5604933" cy="4639642"/>
          </a:xfrm>
          <a:prstGeom prst="rect">
            <a:avLst/>
          </a:prstGeom>
        </p:spPr>
        <p:txBody>
          <a:bodyPr anchor="t"/>
          <a:lstStyle>
            <a:lvl1pPr marL="0" indent="0" algn="ctr">
              <a:buNone/>
              <a:defRPr i="1"/>
            </a:lvl1pPr>
          </a:lstStyle>
          <a:p>
            <a:pPr lvl="0"/>
            <a:r>
              <a:rPr lang="en-US" dirty="0"/>
              <a:t>Place image/chart here</a:t>
            </a:r>
          </a:p>
        </p:txBody>
      </p:sp>
      <p:sp>
        <p:nvSpPr>
          <p:cNvPr id="15" name="Content Placeholder 18">
            <a:extLst>
              <a:ext uri="{FF2B5EF4-FFF2-40B4-BE49-F238E27FC236}">
                <a16:creationId xmlns:a16="http://schemas.microsoft.com/office/drawing/2014/main" id="{AA93BCA3-E265-CD4C-9883-62DC1D15F3D7}"/>
              </a:ext>
            </a:extLst>
          </p:cNvPr>
          <p:cNvSpPr>
            <a:spLocks noGrp="1"/>
          </p:cNvSpPr>
          <p:nvPr>
            <p:ph sz="quarter" idx="16" hasCustomPrompt="1"/>
          </p:nvPr>
        </p:nvSpPr>
        <p:spPr>
          <a:xfrm>
            <a:off x="272085" y="863428"/>
            <a:ext cx="5612248"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541278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6E70DBF-129D-BB48-BBFF-08F62952F603}"/>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E58E4D-9595-E14C-8259-3EDBF9F54A84}"/>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 Placeholder 18">
            <a:extLst>
              <a:ext uri="{FF2B5EF4-FFF2-40B4-BE49-F238E27FC236}">
                <a16:creationId xmlns:a16="http://schemas.microsoft.com/office/drawing/2014/main" id="{9CF2F8B1-9E2E-5040-B217-FCC725F9667F}"/>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5" name="Text Placeholder 12">
            <a:extLst>
              <a:ext uri="{FF2B5EF4-FFF2-40B4-BE49-F238E27FC236}">
                <a16:creationId xmlns:a16="http://schemas.microsoft.com/office/drawing/2014/main" id="{CAAA33EB-41E5-8B40-9670-C68F679A7D7A}"/>
              </a:ext>
            </a:extLst>
          </p:cNvPr>
          <p:cNvSpPr>
            <a:spLocks noGrp="1"/>
          </p:cNvSpPr>
          <p:nvPr>
            <p:ph type="body" sz="quarter" idx="10" hasCustomPrompt="1"/>
          </p:nvPr>
        </p:nvSpPr>
        <p:spPr>
          <a:xfrm>
            <a:off x="264584" y="862676"/>
            <a:ext cx="3471333" cy="795732"/>
          </a:xfrm>
          <a:prstGeom prst="rect">
            <a:avLst/>
          </a:prstGeom>
        </p:spPr>
        <p:txBody>
          <a:bodyPr/>
          <a:lstStyle>
            <a:lvl1pPr marL="0" indent="0">
              <a:lnSpc>
                <a:spcPct val="100000"/>
              </a:lnSpc>
              <a:buNone/>
              <a:defRPr b="1">
                <a:solidFill>
                  <a:schemeClr val="accent1"/>
                </a:solidFill>
              </a:defRPr>
            </a:lvl1pPr>
          </a:lstStyle>
          <a:p>
            <a:pPr lvl="0"/>
            <a:r>
              <a:rPr lang="en-US" dirty="0"/>
              <a:t>Main Header</a:t>
            </a:r>
          </a:p>
        </p:txBody>
      </p:sp>
      <p:sp>
        <p:nvSpPr>
          <p:cNvPr id="17" name="Text Placeholder 16">
            <a:extLst>
              <a:ext uri="{FF2B5EF4-FFF2-40B4-BE49-F238E27FC236}">
                <a16:creationId xmlns:a16="http://schemas.microsoft.com/office/drawing/2014/main" id="{8BFBAF58-1BBE-824B-9BD9-DF65670E97E9}"/>
              </a:ext>
            </a:extLst>
          </p:cNvPr>
          <p:cNvSpPr>
            <a:spLocks noGrp="1"/>
          </p:cNvSpPr>
          <p:nvPr>
            <p:ph type="body" sz="quarter" idx="14" hasCustomPrompt="1"/>
          </p:nvPr>
        </p:nvSpPr>
        <p:spPr>
          <a:xfrm>
            <a:off x="264584" y="1873340"/>
            <a:ext cx="3471333" cy="3638461"/>
          </a:xfrm>
          <a:prstGeom prst="rect">
            <a:avLst/>
          </a:prstGeom>
        </p:spPr>
        <p:txBody>
          <a:bodyPr/>
          <a:lstStyle>
            <a:lvl1pPr marL="0" indent="0">
              <a:buNone/>
              <a:defRPr sz="2667"/>
            </a:lvl1pPr>
          </a:lstStyle>
          <a:p>
            <a:pPr lvl="0"/>
            <a:r>
              <a:rPr lang="en-US" dirty="0"/>
              <a:t>Click to add caption</a:t>
            </a:r>
          </a:p>
        </p:txBody>
      </p:sp>
      <p:sp>
        <p:nvSpPr>
          <p:cNvPr id="19" name="Content Placeholder 18">
            <a:extLst>
              <a:ext uri="{FF2B5EF4-FFF2-40B4-BE49-F238E27FC236}">
                <a16:creationId xmlns:a16="http://schemas.microsoft.com/office/drawing/2014/main" id="{80FC676F-AD0F-3045-85E2-F41B9DF0A6F3}"/>
              </a:ext>
            </a:extLst>
          </p:cNvPr>
          <p:cNvSpPr>
            <a:spLocks noGrp="1"/>
          </p:cNvSpPr>
          <p:nvPr>
            <p:ph sz="quarter" idx="15" hasCustomPrompt="1"/>
          </p:nvPr>
        </p:nvSpPr>
        <p:spPr>
          <a:xfrm>
            <a:off x="4000501" y="863692"/>
            <a:ext cx="7861300" cy="4639642"/>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2575343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81FDB69-C179-3341-AEF3-D2B3896FB825}"/>
              </a:ext>
            </a:extLst>
          </p:cNvPr>
          <p:cNvCxnSpPr/>
          <p:nvPr userDrawn="1"/>
        </p:nvCxnSpPr>
        <p:spPr>
          <a:xfrm>
            <a:off x="272085" y="513091"/>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8ECA973-8475-EF41-8C88-BE7633966CF5}"/>
              </a:ext>
            </a:extLst>
          </p:cNvPr>
          <p:cNvCxnSpPr/>
          <p:nvPr userDrawn="1"/>
        </p:nvCxnSpPr>
        <p:spPr>
          <a:xfrm>
            <a:off x="3376635" y="513091"/>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8">
            <a:extLst>
              <a:ext uri="{FF2B5EF4-FFF2-40B4-BE49-F238E27FC236}">
                <a16:creationId xmlns:a16="http://schemas.microsoft.com/office/drawing/2014/main" id="{7DF7C01A-B350-7B45-A49E-C3717CC86D08}"/>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0" name="Text Placeholder 9">
            <a:extLst>
              <a:ext uri="{FF2B5EF4-FFF2-40B4-BE49-F238E27FC236}">
                <a16:creationId xmlns:a16="http://schemas.microsoft.com/office/drawing/2014/main" id="{89A099A8-CF8E-1C48-82A0-F6A6F7CC0F6B}"/>
              </a:ext>
            </a:extLst>
          </p:cNvPr>
          <p:cNvSpPr>
            <a:spLocks noGrp="1"/>
          </p:cNvSpPr>
          <p:nvPr>
            <p:ph type="body" sz="quarter" idx="15" hasCustomPrompt="1"/>
          </p:nvPr>
        </p:nvSpPr>
        <p:spPr>
          <a:xfrm>
            <a:off x="272085" y="3987800"/>
            <a:ext cx="11589952" cy="1524000"/>
          </a:xfrm>
          <a:prstGeom prst="rect">
            <a:avLst/>
          </a:prstGeom>
        </p:spPr>
        <p:txBody>
          <a:bodyPr/>
          <a:lstStyle>
            <a:lvl1pPr marL="0" indent="0">
              <a:buNone/>
              <a:defRPr sz="5333" b="1"/>
            </a:lvl1pPr>
          </a:lstStyle>
          <a:p>
            <a:pPr lvl="0"/>
            <a:r>
              <a:rPr lang="en-US" dirty="0"/>
              <a:t>Click to add Transition Title</a:t>
            </a:r>
          </a:p>
        </p:txBody>
      </p:sp>
      <p:pic>
        <p:nvPicPr>
          <p:cNvPr id="9" name="Picture 8">
            <a:extLst>
              <a:ext uri="{FF2B5EF4-FFF2-40B4-BE49-F238E27FC236}">
                <a16:creationId xmlns:a16="http://schemas.microsoft.com/office/drawing/2014/main" id="{1282F3CD-3D17-914E-88EA-A50C55E2370A}"/>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2071653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or End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17F9755-C0DA-B244-B730-B308E60924F8}"/>
              </a:ext>
            </a:extLst>
          </p:cNvPr>
          <p:cNvSpPr/>
          <p:nvPr userDrawn="1"/>
        </p:nvSpPr>
        <p:spPr>
          <a:xfrm>
            <a:off x="0" y="0"/>
            <a:ext cx="12188952" cy="6858000"/>
          </a:xfrm>
          <a:prstGeom prst="rect">
            <a:avLst/>
          </a:prstGeom>
          <a:solidFill>
            <a:srgbClr val="E4610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accent1"/>
              </a:solidFill>
            </a:endParaRPr>
          </a:p>
        </p:txBody>
      </p:sp>
      <p:cxnSp>
        <p:nvCxnSpPr>
          <p:cNvPr id="12" name="Straight Connector 11">
            <a:extLst>
              <a:ext uri="{FF2B5EF4-FFF2-40B4-BE49-F238E27FC236}">
                <a16:creationId xmlns:a16="http://schemas.microsoft.com/office/drawing/2014/main" id="{257FF2CB-58B7-5049-BADD-41D07A0154D8}"/>
              </a:ext>
            </a:extLst>
          </p:cNvPr>
          <p:cNvCxnSpPr/>
          <p:nvPr userDrawn="1"/>
        </p:nvCxnSpPr>
        <p:spPr>
          <a:xfrm>
            <a:off x="272085" y="513091"/>
            <a:ext cx="2674747"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B5B524D-D7AF-4B4A-B485-6A922EDBF1D0}"/>
              </a:ext>
            </a:extLst>
          </p:cNvPr>
          <p:cNvCxnSpPr/>
          <p:nvPr userDrawn="1"/>
        </p:nvCxnSpPr>
        <p:spPr>
          <a:xfrm>
            <a:off x="3376635" y="513091"/>
            <a:ext cx="8485403" cy="0"/>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2">
            <a:extLst>
              <a:ext uri="{FF2B5EF4-FFF2-40B4-BE49-F238E27FC236}">
                <a16:creationId xmlns:a16="http://schemas.microsoft.com/office/drawing/2014/main" id="{CD73F756-E117-EE4D-80F1-C25B8572FAA9}"/>
              </a:ext>
            </a:extLst>
          </p:cNvPr>
          <p:cNvSpPr>
            <a:spLocks noGrp="1"/>
          </p:cNvSpPr>
          <p:nvPr>
            <p:ph type="body" sz="quarter" idx="13" hasCustomPrompt="1"/>
          </p:nvPr>
        </p:nvSpPr>
        <p:spPr>
          <a:xfrm>
            <a:off x="272085" y="4258733"/>
            <a:ext cx="11589952" cy="1253067"/>
          </a:xfrm>
          <a:prstGeom prst="rect">
            <a:avLst/>
          </a:prstGeom>
        </p:spPr>
        <p:txBody>
          <a:bodyPr/>
          <a:lstStyle>
            <a:lvl1pPr marL="0" indent="0">
              <a:buNone/>
              <a:defRPr sz="7200" b="1">
                <a:solidFill>
                  <a:schemeClr val="bg1"/>
                </a:solidFill>
              </a:defRPr>
            </a:lvl1pPr>
          </a:lstStyle>
          <a:p>
            <a:pPr lvl="0"/>
            <a:r>
              <a:rPr lang="en-US" dirty="0"/>
              <a:t>Click to add Section Title</a:t>
            </a:r>
          </a:p>
        </p:txBody>
      </p:sp>
      <p:sp>
        <p:nvSpPr>
          <p:cNvPr id="16" name="Text Placeholder 18">
            <a:extLst>
              <a:ext uri="{FF2B5EF4-FFF2-40B4-BE49-F238E27FC236}">
                <a16:creationId xmlns:a16="http://schemas.microsoft.com/office/drawing/2014/main" id="{079EB260-1A7B-174A-AA51-12AAD061D7C6}"/>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pic>
        <p:nvPicPr>
          <p:cNvPr id="8" name="Picture 7">
            <a:extLst>
              <a:ext uri="{FF2B5EF4-FFF2-40B4-BE49-F238E27FC236}">
                <a16:creationId xmlns:a16="http://schemas.microsoft.com/office/drawing/2014/main" id="{519EDA26-0ACE-9A47-99A2-05436A5D85B4}"/>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3852413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emf"/><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TextBox 12"/>
          <p:cNvSpPr txBox="1"/>
          <p:nvPr/>
        </p:nvSpPr>
        <p:spPr>
          <a:xfrm>
            <a:off x="11476827" y="257543"/>
            <a:ext cx="1241077" cy="240066"/>
          </a:xfrm>
          <a:prstGeom prst="rect">
            <a:avLst/>
          </a:prstGeom>
          <a:noFill/>
        </p:spPr>
        <p:txBody>
          <a:bodyPr vert="horz" wrap="square" rtlCol="0">
            <a:spAutoFit/>
          </a:bodyPr>
          <a:lstStyle/>
          <a:p>
            <a:pPr algn="l">
              <a:lnSpc>
                <a:spcPct val="80000"/>
              </a:lnSpc>
            </a:pPr>
            <a:r>
              <a:rPr lang="en-US" sz="1200" dirty="0">
                <a:latin typeface="Georgia"/>
                <a:cs typeface="Georgia"/>
              </a:rPr>
              <a:t>|  </a:t>
            </a:r>
            <a:fld id="{606D2650-017B-BC48-A893-0334FE68CCF7}" type="slidenum">
              <a:rPr lang="en-US" sz="1133" smtClean="0">
                <a:latin typeface="Arial" panose="020B0604020202020204" pitchFamily="34" charset="0"/>
                <a:cs typeface="Arial" panose="020B0604020202020204" pitchFamily="34" charset="0"/>
              </a:rPr>
              <a:pPr algn="l">
                <a:lnSpc>
                  <a:spcPct val="80000"/>
                </a:lnSpc>
              </a:pPr>
              <a:t>‹#›</a:t>
            </a:fld>
            <a:endParaRPr lang="en-US" sz="1133" dirty="0">
              <a:solidFill>
                <a:srgbClr val="000000"/>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BED145F7-0212-424C-84CF-3AAA37DF7A2C}"/>
              </a:ext>
            </a:extLst>
          </p:cNvPr>
          <p:cNvPicPr>
            <a:picLocks noChangeAspect="1"/>
          </p:cNvPicPr>
          <p:nvPr userDrawn="1"/>
        </p:nvPicPr>
        <p:blipFill>
          <a:blip r:embed="rId10"/>
          <a:stretch>
            <a:fillRect/>
          </a:stretch>
        </p:blipFill>
        <p:spPr>
          <a:xfrm>
            <a:off x="358433" y="198708"/>
            <a:ext cx="556192" cy="218591"/>
          </a:xfrm>
          <a:prstGeom prst="rect">
            <a:avLst/>
          </a:prstGeom>
        </p:spPr>
      </p:pic>
      <p:pic>
        <p:nvPicPr>
          <p:cNvPr id="10" name="Picture 9">
            <a:extLst>
              <a:ext uri="{FF2B5EF4-FFF2-40B4-BE49-F238E27FC236}">
                <a16:creationId xmlns:a16="http://schemas.microsoft.com/office/drawing/2014/main" id="{2CF6F6C9-18D5-3341-8495-872E5DE457C6}"/>
              </a:ext>
            </a:extLst>
          </p:cNvPr>
          <p:cNvPicPr>
            <a:picLocks noChangeAspect="1"/>
          </p:cNvPicPr>
          <p:nvPr userDrawn="1"/>
        </p:nvPicPr>
        <p:blipFill>
          <a:blip r:embed="rId11"/>
          <a:stretch>
            <a:fillRect/>
          </a:stretch>
        </p:blipFill>
        <p:spPr>
          <a:xfrm>
            <a:off x="9218566" y="304811"/>
            <a:ext cx="2258261" cy="134956"/>
          </a:xfrm>
          <a:prstGeom prst="rect">
            <a:avLst/>
          </a:prstGeom>
        </p:spPr>
      </p:pic>
    </p:spTree>
    <p:extLst>
      <p:ext uri="{BB962C8B-B14F-4D97-AF65-F5344CB8AC3E}">
        <p14:creationId xmlns:p14="http://schemas.microsoft.com/office/powerpoint/2010/main" val="1699808712"/>
      </p:ext>
    </p:extLst>
  </p:cSld>
  <p:clrMap bg1="lt1" tx1="dk1" bg2="lt2" tx2="dk2" accent1="accent1" accent2="accent2" accent3="accent3" accent4="accent4" accent5="accent5" accent6="accent6" hlink="hlink" folHlink="folHlink"/>
  <p:sldLayoutIdLst>
    <p:sldLayoutId id="2147483665" r:id="rId1"/>
    <p:sldLayoutId id="2147483660" r:id="rId2"/>
    <p:sldLayoutId id="2147483650" r:id="rId3"/>
    <p:sldLayoutId id="2147483663" r:id="rId4"/>
    <p:sldLayoutId id="2147483652" r:id="rId5"/>
    <p:sldLayoutId id="2147483656" r:id="rId6"/>
    <p:sldLayoutId id="2147483662" r:id="rId7"/>
    <p:sldLayoutId id="2147483661" r:id="rId8"/>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microsoft.com/office/2007/relationships/hdphoto" Target="../media/hdphoto6.wdp"/><Relationship Id="rId5" Type="http://schemas.openxmlformats.org/officeDocument/2006/relationships/image" Target="../media/image11.png"/><Relationship Id="rId4" Type="http://schemas.microsoft.com/office/2007/relationships/hdphoto" Target="../media/hdphoto5.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7.wdp"/></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aiforsec/RIT-DSCI-633-FDS"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microsoft.com/office/2007/relationships/hdphoto" Target="../media/hdphoto3.wdp"/><Relationship Id="rId5" Type="http://schemas.openxmlformats.org/officeDocument/2006/relationships/image" Target="../media/image8.png"/><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8;p13">
            <a:extLst>
              <a:ext uri="{FF2B5EF4-FFF2-40B4-BE49-F238E27FC236}">
                <a16:creationId xmlns:a16="http://schemas.microsoft.com/office/drawing/2014/main" id="{2D503CB0-78D2-4783-AD9B-510CB43B27AF}"/>
              </a:ext>
            </a:extLst>
          </p:cNvPr>
          <p:cNvSpPr txBox="1">
            <a:spLocks/>
          </p:cNvSpPr>
          <p:nvPr/>
        </p:nvSpPr>
        <p:spPr>
          <a:xfrm>
            <a:off x="415611" y="593518"/>
            <a:ext cx="11360800" cy="2736800"/>
          </a:xfrm>
          <a:prstGeom prst="rect">
            <a:avLst/>
          </a:prstGeom>
        </p:spPr>
        <p:txBody>
          <a:bodyPr spcFirstLastPara="1" wrap="square" lIns="121900" tIns="121900" rIns="121900" bIns="121900" anchor="b"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000" dirty="0"/>
              <a:t>Foundations of </a:t>
            </a:r>
            <a:br>
              <a:rPr lang="en-US" sz="4000" dirty="0"/>
            </a:br>
            <a:r>
              <a:rPr lang="en-US" sz="4000" dirty="0"/>
              <a:t>Data Science &amp; Analytics</a:t>
            </a:r>
            <a:br>
              <a:rPr lang="en-US" dirty="0"/>
            </a:br>
            <a:r>
              <a:rPr lang="en-US" sz="2800" dirty="0">
                <a:solidFill>
                  <a:schemeClr val="tx1">
                    <a:lumMod val="75000"/>
                    <a:lumOff val="25000"/>
                  </a:schemeClr>
                </a:solidFill>
              </a:rPr>
              <a:t>DSCI 633, Fall 2021</a:t>
            </a:r>
          </a:p>
          <a:p>
            <a:r>
              <a:rPr lang="en-US" sz="2800" b="1" u="sng" dirty="0">
                <a:solidFill>
                  <a:schemeClr val="tx1">
                    <a:lumMod val="75000"/>
                    <a:lumOff val="25000"/>
                  </a:schemeClr>
                </a:solidFill>
              </a:rPr>
              <a:t>Lecture 22</a:t>
            </a:r>
          </a:p>
          <a:p>
            <a:r>
              <a:rPr lang="en-US" sz="1800" i="1" dirty="0">
                <a:solidFill>
                  <a:schemeClr val="bg1">
                    <a:lumMod val="75000"/>
                  </a:schemeClr>
                </a:solidFill>
              </a:rPr>
              <a:t>(material sources cited in last slide)</a:t>
            </a:r>
            <a:endParaRPr lang="en-US" i="1" dirty="0">
              <a:solidFill>
                <a:schemeClr val="bg1">
                  <a:lumMod val="75000"/>
                </a:schemeClr>
              </a:solidFill>
            </a:endParaRPr>
          </a:p>
        </p:txBody>
      </p:sp>
      <p:sp>
        <p:nvSpPr>
          <p:cNvPr id="7" name="Google Shape;89;p13">
            <a:extLst>
              <a:ext uri="{FF2B5EF4-FFF2-40B4-BE49-F238E27FC236}">
                <a16:creationId xmlns:a16="http://schemas.microsoft.com/office/drawing/2014/main" id="{85A67DF5-AEA5-4281-AB91-885E498C45EE}"/>
              </a:ext>
            </a:extLst>
          </p:cNvPr>
          <p:cNvSpPr txBox="1">
            <a:spLocks/>
          </p:cNvSpPr>
          <p:nvPr/>
        </p:nvSpPr>
        <p:spPr>
          <a:xfrm>
            <a:off x="415600" y="4361531"/>
            <a:ext cx="11360800" cy="1056800"/>
          </a:xfrm>
          <a:prstGeom prst="rect">
            <a:avLst/>
          </a:prstGeom>
        </p:spPr>
        <p:txBody>
          <a:bodyPr spcFirstLastPara="1" wrap="square" lIns="121900" tIns="121900" rIns="121900" bIns="121900" anchor="ctr" anchorCtr="0">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2400" dirty="0">
                <a:solidFill>
                  <a:srgbClr val="E46102"/>
                </a:solidFill>
              </a:rPr>
              <a:t>Nidhi Rastogi</a:t>
            </a:r>
          </a:p>
          <a:p>
            <a:pPr marL="0" indent="0" algn="ctr">
              <a:buNone/>
            </a:pPr>
            <a:r>
              <a:rPr lang="en-US" sz="2400" dirty="0">
                <a:solidFill>
                  <a:srgbClr val="E46102"/>
                </a:solidFill>
              </a:rPr>
              <a:t>Assistant Professor, GCCIS, RIT</a:t>
            </a:r>
          </a:p>
          <a:p>
            <a:pPr marL="0" indent="0" algn="ctr">
              <a:buNone/>
            </a:pPr>
            <a:r>
              <a:rPr lang="en-US" sz="1800" dirty="0">
                <a:solidFill>
                  <a:schemeClr val="tx1">
                    <a:lumMod val="50000"/>
                    <a:lumOff val="50000"/>
                  </a:schemeClr>
                </a:solidFill>
              </a:rPr>
              <a:t>November 09, 2021</a:t>
            </a:r>
            <a:endParaRPr lang="en-US" sz="3200" dirty="0">
              <a:solidFill>
                <a:schemeClr val="tx1">
                  <a:lumMod val="50000"/>
                  <a:lumOff val="50000"/>
                </a:schemeClr>
              </a:solidFill>
            </a:endParaRPr>
          </a:p>
        </p:txBody>
      </p:sp>
    </p:spTree>
    <p:extLst>
      <p:ext uri="{BB962C8B-B14F-4D97-AF65-F5344CB8AC3E}">
        <p14:creationId xmlns:p14="http://schemas.microsoft.com/office/powerpoint/2010/main" val="1248792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rPr>
              <a:t>Tensors in Practice (example use cases)</a:t>
            </a:r>
          </a:p>
        </p:txBody>
      </p:sp>
      <p:sp>
        <p:nvSpPr>
          <p:cNvPr id="4" name="TextBox 3">
            <a:extLst>
              <a:ext uri="{FF2B5EF4-FFF2-40B4-BE49-F238E27FC236}">
                <a16:creationId xmlns:a16="http://schemas.microsoft.com/office/drawing/2014/main" id="{E69788DD-BB57-244F-B222-C85A8A835C1D}"/>
              </a:ext>
            </a:extLst>
          </p:cNvPr>
          <p:cNvSpPr txBox="1"/>
          <p:nvPr/>
        </p:nvSpPr>
        <p:spPr>
          <a:xfrm>
            <a:off x="893010" y="4989208"/>
            <a:ext cx="6149473" cy="954107"/>
          </a:xfrm>
          <a:prstGeom prst="rect">
            <a:avLst/>
          </a:prstGeom>
          <a:noFill/>
        </p:spPr>
        <p:txBody>
          <a:bodyPr wrap="square" rtlCol="0">
            <a:spAutoFit/>
          </a:bodyPr>
          <a:lstStyle/>
          <a:p>
            <a:r>
              <a:rPr lang="en-US" sz="2800" dirty="0"/>
              <a:t>4D: Storing grades per term of each subject for each student.</a:t>
            </a:r>
          </a:p>
        </p:txBody>
      </p:sp>
      <p:pic>
        <p:nvPicPr>
          <p:cNvPr id="5" name="Picture 4">
            <a:extLst>
              <a:ext uri="{FF2B5EF4-FFF2-40B4-BE49-F238E27FC236}">
                <a16:creationId xmlns:a16="http://schemas.microsoft.com/office/drawing/2014/main" id="{F1289807-4502-AB48-AA44-C824D3DBFF3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7523749" y="3397503"/>
            <a:ext cx="3957051" cy="2976700"/>
          </a:xfrm>
          <a:prstGeom prst="rect">
            <a:avLst/>
          </a:prstGeom>
        </p:spPr>
      </p:pic>
      <p:sp>
        <p:nvSpPr>
          <p:cNvPr id="7" name="TextBox 6">
            <a:extLst>
              <a:ext uri="{FF2B5EF4-FFF2-40B4-BE49-F238E27FC236}">
                <a16:creationId xmlns:a16="http://schemas.microsoft.com/office/drawing/2014/main" id="{001BE68F-5A77-4C45-ABB3-89147EB7B071}"/>
              </a:ext>
            </a:extLst>
          </p:cNvPr>
          <p:cNvSpPr txBox="1"/>
          <p:nvPr/>
        </p:nvSpPr>
        <p:spPr>
          <a:xfrm>
            <a:off x="711200" y="1684421"/>
            <a:ext cx="6331283" cy="830997"/>
          </a:xfrm>
          <a:prstGeom prst="rect">
            <a:avLst/>
          </a:prstGeom>
          <a:noFill/>
        </p:spPr>
        <p:txBody>
          <a:bodyPr wrap="square" rtlCol="0">
            <a:spAutoFit/>
          </a:bodyPr>
          <a:lstStyle/>
          <a:p>
            <a:r>
              <a:rPr lang="en-US" dirty="0"/>
              <a:t>3D: Storing grades of subjects (which are annual) for 2 semesters</a:t>
            </a:r>
          </a:p>
        </p:txBody>
      </p:sp>
      <p:pic>
        <p:nvPicPr>
          <p:cNvPr id="10" name="Picture 9">
            <a:extLst>
              <a:ext uri="{FF2B5EF4-FFF2-40B4-BE49-F238E27FC236}">
                <a16:creationId xmlns:a16="http://schemas.microsoft.com/office/drawing/2014/main" id="{3382C2E0-C46A-D940-BA6C-930F316D6B55}"/>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Layer>
                </a14:imgProps>
              </a:ext>
            </a:extLst>
          </a:blip>
          <a:stretch>
            <a:fillRect/>
          </a:stretch>
        </p:blipFill>
        <p:spPr>
          <a:xfrm>
            <a:off x="6725118" y="1391309"/>
            <a:ext cx="4916103" cy="1820779"/>
          </a:xfrm>
          <a:prstGeom prst="rect">
            <a:avLst/>
          </a:prstGeom>
          <a:ln>
            <a:solidFill>
              <a:schemeClr val="tx1"/>
            </a:solidFill>
          </a:ln>
        </p:spPr>
      </p:pic>
    </p:spTree>
    <p:extLst>
      <p:ext uri="{BB962C8B-B14F-4D97-AF65-F5344CB8AC3E}">
        <p14:creationId xmlns:p14="http://schemas.microsoft.com/office/powerpoint/2010/main" val="25014253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7" name="TextBox 6">
            <a:extLst>
              <a:ext uri="{FF2B5EF4-FFF2-40B4-BE49-F238E27FC236}">
                <a16:creationId xmlns:a16="http://schemas.microsoft.com/office/drawing/2014/main" id="{001BE68F-5A77-4C45-ABB3-89147EB7B071}"/>
              </a:ext>
            </a:extLst>
          </p:cNvPr>
          <p:cNvSpPr txBox="1"/>
          <p:nvPr/>
        </p:nvSpPr>
        <p:spPr>
          <a:xfrm>
            <a:off x="711200" y="1684421"/>
            <a:ext cx="10769600" cy="830997"/>
          </a:xfrm>
          <a:prstGeom prst="rect">
            <a:avLst/>
          </a:prstGeom>
          <a:noFill/>
        </p:spPr>
        <p:txBody>
          <a:bodyPr wrap="square" rtlCol="0">
            <a:spAutoFit/>
          </a:bodyPr>
          <a:lstStyle/>
          <a:p>
            <a:pPr algn="ctr"/>
            <a:r>
              <a:rPr lang="en-US" dirty="0"/>
              <a:t>You could go on.. adding dimensions to tensors to store more multidimensional data</a:t>
            </a:r>
          </a:p>
        </p:txBody>
      </p:sp>
    </p:spTree>
    <p:extLst>
      <p:ext uri="{BB962C8B-B14F-4D97-AF65-F5344CB8AC3E}">
        <p14:creationId xmlns:p14="http://schemas.microsoft.com/office/powerpoint/2010/main" val="18135834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rPr>
              <a:t>Common Data Stored in Tensors</a:t>
            </a:r>
          </a:p>
        </p:txBody>
      </p:sp>
      <p:sp>
        <p:nvSpPr>
          <p:cNvPr id="7" name="TextBox 6">
            <a:extLst>
              <a:ext uri="{FF2B5EF4-FFF2-40B4-BE49-F238E27FC236}">
                <a16:creationId xmlns:a16="http://schemas.microsoft.com/office/drawing/2014/main" id="{001BE68F-5A77-4C45-ABB3-89147EB7B071}"/>
              </a:ext>
            </a:extLst>
          </p:cNvPr>
          <p:cNvSpPr txBox="1"/>
          <p:nvPr/>
        </p:nvSpPr>
        <p:spPr>
          <a:xfrm>
            <a:off x="711200" y="1684421"/>
            <a:ext cx="10769600" cy="1938992"/>
          </a:xfrm>
          <a:prstGeom prst="rect">
            <a:avLst/>
          </a:prstGeom>
          <a:noFill/>
        </p:spPr>
        <p:txBody>
          <a:bodyPr wrap="square" rtlCol="0">
            <a:spAutoFit/>
          </a:bodyPr>
          <a:lstStyle/>
          <a:p>
            <a:pPr marL="342900" indent="-342900">
              <a:buFont typeface="Arial" panose="020B0604020202020204" pitchFamily="34" charset="0"/>
              <a:buChar char="•"/>
            </a:pPr>
            <a:r>
              <a:rPr lang="en-US" dirty="0"/>
              <a:t>3D: Time series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4D: Images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5D: Videos</a:t>
            </a:r>
          </a:p>
        </p:txBody>
      </p:sp>
      <p:sp>
        <p:nvSpPr>
          <p:cNvPr id="2" name="TextBox 1">
            <a:extLst>
              <a:ext uri="{FF2B5EF4-FFF2-40B4-BE49-F238E27FC236}">
                <a16:creationId xmlns:a16="http://schemas.microsoft.com/office/drawing/2014/main" id="{67DCBDE5-C2C6-DC45-9AA6-C811AC0EC9E2}"/>
              </a:ext>
            </a:extLst>
          </p:cNvPr>
          <p:cNvSpPr txBox="1"/>
          <p:nvPr/>
        </p:nvSpPr>
        <p:spPr>
          <a:xfrm>
            <a:off x="146806" y="6319316"/>
            <a:ext cx="10617447" cy="338554"/>
          </a:xfrm>
          <a:prstGeom prst="rect">
            <a:avLst/>
          </a:prstGeom>
          <a:noFill/>
        </p:spPr>
        <p:txBody>
          <a:bodyPr wrap="square" rtlCol="0">
            <a:spAutoFit/>
          </a:bodyPr>
          <a:lstStyle/>
          <a:p>
            <a:r>
              <a:rPr lang="en-US" sz="1600" i="1" dirty="0">
                <a:solidFill>
                  <a:schemeClr val="bg1">
                    <a:lumMod val="65000"/>
                  </a:schemeClr>
                </a:solidFill>
              </a:rPr>
              <a:t>https://</a:t>
            </a:r>
            <a:r>
              <a:rPr lang="en-US" sz="1600" i="1" dirty="0" err="1">
                <a:solidFill>
                  <a:schemeClr val="bg1">
                    <a:lumMod val="65000"/>
                  </a:schemeClr>
                </a:solidFill>
              </a:rPr>
              <a:t>hackernoon.com</a:t>
            </a:r>
            <a:r>
              <a:rPr lang="en-US" sz="1600" i="1" dirty="0">
                <a:solidFill>
                  <a:schemeClr val="bg1">
                    <a:lumMod val="65000"/>
                  </a:schemeClr>
                </a:solidFill>
              </a:rPr>
              <a:t>/learning-ai-if-you-suck-at-math-p4-tensors-illustrated-with-cats-27f0002c9b32</a:t>
            </a:r>
          </a:p>
        </p:txBody>
      </p:sp>
    </p:spTree>
    <p:extLst>
      <p:ext uri="{BB962C8B-B14F-4D97-AF65-F5344CB8AC3E}">
        <p14:creationId xmlns:p14="http://schemas.microsoft.com/office/powerpoint/2010/main" val="9718564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rPr>
              <a:t>Common Data Stored in Tensors</a:t>
            </a:r>
          </a:p>
        </p:txBody>
      </p:sp>
      <p:sp>
        <p:nvSpPr>
          <p:cNvPr id="7" name="TextBox 6">
            <a:extLst>
              <a:ext uri="{FF2B5EF4-FFF2-40B4-BE49-F238E27FC236}">
                <a16:creationId xmlns:a16="http://schemas.microsoft.com/office/drawing/2014/main" id="{001BE68F-5A77-4C45-ABB3-89147EB7B071}"/>
              </a:ext>
            </a:extLst>
          </p:cNvPr>
          <p:cNvSpPr txBox="1"/>
          <p:nvPr/>
        </p:nvSpPr>
        <p:spPr>
          <a:xfrm>
            <a:off x="711200" y="1684421"/>
            <a:ext cx="10769600" cy="1938992"/>
          </a:xfrm>
          <a:prstGeom prst="rect">
            <a:avLst/>
          </a:prstGeom>
          <a:noFill/>
        </p:spPr>
        <p:txBody>
          <a:bodyPr wrap="square" rtlCol="0">
            <a:spAutoFit/>
          </a:bodyPr>
          <a:lstStyle/>
          <a:p>
            <a:pPr marL="342900" indent="-342900">
              <a:buFont typeface="Arial" panose="020B0604020202020204" pitchFamily="34" charset="0"/>
              <a:buChar char="•"/>
            </a:pPr>
            <a:r>
              <a:rPr lang="en-US" dirty="0"/>
              <a:t>3D: Time series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4D: Images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5D: Videos</a:t>
            </a:r>
          </a:p>
        </p:txBody>
      </p:sp>
      <p:sp>
        <p:nvSpPr>
          <p:cNvPr id="2" name="TextBox 1">
            <a:extLst>
              <a:ext uri="{FF2B5EF4-FFF2-40B4-BE49-F238E27FC236}">
                <a16:creationId xmlns:a16="http://schemas.microsoft.com/office/drawing/2014/main" id="{67DCBDE5-C2C6-DC45-9AA6-C811AC0EC9E2}"/>
              </a:ext>
            </a:extLst>
          </p:cNvPr>
          <p:cNvSpPr txBox="1"/>
          <p:nvPr/>
        </p:nvSpPr>
        <p:spPr>
          <a:xfrm>
            <a:off x="146806" y="6319316"/>
            <a:ext cx="10617447" cy="338554"/>
          </a:xfrm>
          <a:prstGeom prst="rect">
            <a:avLst/>
          </a:prstGeom>
          <a:noFill/>
        </p:spPr>
        <p:txBody>
          <a:bodyPr wrap="square" rtlCol="0">
            <a:spAutoFit/>
          </a:bodyPr>
          <a:lstStyle/>
          <a:p>
            <a:r>
              <a:rPr lang="en-US" sz="1600" i="1" dirty="0">
                <a:solidFill>
                  <a:schemeClr val="bg1">
                    <a:lumMod val="65000"/>
                  </a:schemeClr>
                </a:solidFill>
              </a:rPr>
              <a:t>https://</a:t>
            </a:r>
            <a:r>
              <a:rPr lang="en-US" sz="1600" i="1" dirty="0" err="1">
                <a:solidFill>
                  <a:schemeClr val="bg1">
                    <a:lumMod val="65000"/>
                  </a:schemeClr>
                </a:solidFill>
              </a:rPr>
              <a:t>hackernoon.com</a:t>
            </a:r>
            <a:r>
              <a:rPr lang="en-US" sz="1600" i="1" dirty="0">
                <a:solidFill>
                  <a:schemeClr val="bg1">
                    <a:lumMod val="65000"/>
                  </a:schemeClr>
                </a:solidFill>
              </a:rPr>
              <a:t>/learning-ai-if-you-suck-at-math-p4-tensors-illustrated-with-cats-27f0002c9b32</a:t>
            </a:r>
          </a:p>
        </p:txBody>
      </p:sp>
      <p:sp>
        <p:nvSpPr>
          <p:cNvPr id="3" name="TextBox 2">
            <a:extLst>
              <a:ext uri="{FF2B5EF4-FFF2-40B4-BE49-F238E27FC236}">
                <a16:creationId xmlns:a16="http://schemas.microsoft.com/office/drawing/2014/main" id="{BB0AAB12-7349-D64E-BA7E-A43F89D2A7DD}"/>
              </a:ext>
            </a:extLst>
          </p:cNvPr>
          <p:cNvSpPr txBox="1"/>
          <p:nvPr/>
        </p:nvSpPr>
        <p:spPr>
          <a:xfrm>
            <a:off x="711199" y="4278867"/>
            <a:ext cx="10053054" cy="1569660"/>
          </a:xfrm>
          <a:prstGeom prst="rect">
            <a:avLst/>
          </a:prstGeom>
          <a:noFill/>
        </p:spPr>
        <p:txBody>
          <a:bodyPr wrap="square" rtlCol="0">
            <a:spAutoFit/>
          </a:bodyPr>
          <a:lstStyle/>
          <a:p>
            <a:pPr marL="342900" indent="-342900">
              <a:buFont typeface="Arial" panose="020B0604020202020204" pitchFamily="34" charset="0"/>
              <a:buChar char="•"/>
            </a:pPr>
            <a:r>
              <a:rPr lang="en-US" dirty="0"/>
              <a:t>Common thread among these n-dim tensors: Sample size</a:t>
            </a:r>
          </a:p>
          <a:p>
            <a:pPr marL="952485" lvl="1" indent="-342900">
              <a:buFont typeface="Arial" panose="020B0604020202020204" pitchFamily="34" charset="0"/>
              <a:buChar char="•"/>
            </a:pPr>
            <a:r>
              <a:rPr lang="en-US" dirty="0"/>
              <a:t>Typically, the actual data will be one less the </a:t>
            </a:r>
            <a:r>
              <a:rPr lang="en-US" dirty="0" err="1"/>
              <a:t>sample_size</a:t>
            </a:r>
            <a:r>
              <a:rPr lang="en-US" dirty="0"/>
              <a:t>:</a:t>
            </a:r>
          </a:p>
          <a:p>
            <a:br>
              <a:rPr lang="en-US" dirty="0">
                <a:latin typeface="American Typewriter" panose="02090604020004020304" pitchFamily="18" charset="77"/>
              </a:rPr>
            </a:br>
            <a:r>
              <a:rPr lang="en-US" dirty="0">
                <a:latin typeface="American Typewriter" panose="02090604020004020304" pitchFamily="18" charset="77"/>
              </a:rPr>
              <a:t>	</a:t>
            </a:r>
            <a:r>
              <a:rPr lang="en-US" dirty="0" err="1">
                <a:latin typeface="American Typewriter" panose="02090604020004020304" pitchFamily="18" charset="77"/>
              </a:rPr>
              <a:t>rest_of_dimensions</a:t>
            </a:r>
            <a:r>
              <a:rPr lang="en-US" dirty="0">
                <a:latin typeface="American Typewriter" panose="02090604020004020304" pitchFamily="18" charset="77"/>
              </a:rPr>
              <a:t> - </a:t>
            </a:r>
            <a:r>
              <a:rPr lang="en-US" dirty="0" err="1">
                <a:latin typeface="American Typewriter" panose="02090604020004020304" pitchFamily="18" charset="77"/>
              </a:rPr>
              <a:t>sample_size</a:t>
            </a:r>
            <a:r>
              <a:rPr lang="en-US" dirty="0">
                <a:latin typeface="American Typewriter" panose="02090604020004020304" pitchFamily="18" charset="77"/>
              </a:rPr>
              <a:t> = </a:t>
            </a:r>
            <a:r>
              <a:rPr lang="en-US" dirty="0" err="1">
                <a:latin typeface="American Typewriter" panose="02090604020004020304" pitchFamily="18" charset="77"/>
              </a:rPr>
              <a:t>actual_dimensions_of_data</a:t>
            </a:r>
            <a:endParaRPr lang="en-US" dirty="0">
              <a:latin typeface="American Typewriter" panose="02090604020004020304" pitchFamily="18" charset="77"/>
            </a:endParaRPr>
          </a:p>
        </p:txBody>
      </p:sp>
    </p:spTree>
    <p:extLst>
      <p:ext uri="{BB962C8B-B14F-4D97-AF65-F5344CB8AC3E}">
        <p14:creationId xmlns:p14="http://schemas.microsoft.com/office/powerpoint/2010/main" val="29192644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rPr>
              <a:t>Dimensions in tensors</a:t>
            </a:r>
          </a:p>
        </p:txBody>
      </p:sp>
      <p:sp>
        <p:nvSpPr>
          <p:cNvPr id="7" name="TextBox 6">
            <a:extLst>
              <a:ext uri="{FF2B5EF4-FFF2-40B4-BE49-F238E27FC236}">
                <a16:creationId xmlns:a16="http://schemas.microsoft.com/office/drawing/2014/main" id="{001BE68F-5A77-4C45-ABB3-89147EB7B071}"/>
              </a:ext>
            </a:extLst>
          </p:cNvPr>
          <p:cNvSpPr txBox="1"/>
          <p:nvPr/>
        </p:nvSpPr>
        <p:spPr>
          <a:xfrm>
            <a:off x="711200" y="1684421"/>
            <a:ext cx="10769600" cy="2308324"/>
          </a:xfrm>
          <a:prstGeom prst="rect">
            <a:avLst/>
          </a:prstGeom>
          <a:noFill/>
        </p:spPr>
        <p:txBody>
          <a:bodyPr wrap="square" rtlCol="0">
            <a:spAutoFit/>
          </a:bodyPr>
          <a:lstStyle/>
          <a:p>
            <a:pPr marL="342900" indent="-342900">
              <a:buFont typeface="Arial" panose="020B0604020202020204" pitchFamily="34" charset="0"/>
              <a:buChar char="•"/>
            </a:pPr>
            <a:r>
              <a:rPr lang="en-US" dirty="0"/>
              <a:t>For example, an image is really represented by three fields, like this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But we do not work with a single image or document in ML. We have a set of n samples. Example images of 10,000 tulips.</a:t>
            </a:r>
          </a:p>
        </p:txBody>
      </p:sp>
      <p:sp>
        <p:nvSpPr>
          <p:cNvPr id="2" name="TextBox 1">
            <a:extLst>
              <a:ext uri="{FF2B5EF4-FFF2-40B4-BE49-F238E27FC236}">
                <a16:creationId xmlns:a16="http://schemas.microsoft.com/office/drawing/2014/main" id="{67DCBDE5-C2C6-DC45-9AA6-C811AC0EC9E2}"/>
              </a:ext>
            </a:extLst>
          </p:cNvPr>
          <p:cNvSpPr txBox="1"/>
          <p:nvPr/>
        </p:nvSpPr>
        <p:spPr>
          <a:xfrm>
            <a:off x="146806" y="6319316"/>
            <a:ext cx="10617447" cy="338554"/>
          </a:xfrm>
          <a:prstGeom prst="rect">
            <a:avLst/>
          </a:prstGeom>
          <a:noFill/>
        </p:spPr>
        <p:txBody>
          <a:bodyPr wrap="square" rtlCol="0">
            <a:spAutoFit/>
          </a:bodyPr>
          <a:lstStyle/>
          <a:p>
            <a:r>
              <a:rPr lang="en-US" sz="1600" i="1" dirty="0">
                <a:solidFill>
                  <a:schemeClr val="bg1">
                    <a:lumMod val="65000"/>
                  </a:schemeClr>
                </a:solidFill>
              </a:rPr>
              <a:t>https://</a:t>
            </a:r>
            <a:r>
              <a:rPr lang="en-US" sz="1600" i="1" dirty="0" err="1">
                <a:solidFill>
                  <a:schemeClr val="bg1">
                    <a:lumMod val="65000"/>
                  </a:schemeClr>
                </a:solidFill>
              </a:rPr>
              <a:t>hackernoon.com</a:t>
            </a:r>
            <a:r>
              <a:rPr lang="en-US" sz="1600" i="1" dirty="0">
                <a:solidFill>
                  <a:schemeClr val="bg1">
                    <a:lumMod val="65000"/>
                  </a:schemeClr>
                </a:solidFill>
              </a:rPr>
              <a:t>/learning-ai-if-you-suck-at-math-p4-tensors-illustrated-with-cats-27f0002c9b32</a:t>
            </a:r>
          </a:p>
        </p:txBody>
      </p:sp>
      <p:sp>
        <p:nvSpPr>
          <p:cNvPr id="4" name="TextBox 3">
            <a:extLst>
              <a:ext uri="{FF2B5EF4-FFF2-40B4-BE49-F238E27FC236}">
                <a16:creationId xmlns:a16="http://schemas.microsoft.com/office/drawing/2014/main" id="{29EB12A2-51DF-8647-A3BA-C0C630C48095}"/>
              </a:ext>
            </a:extLst>
          </p:cNvPr>
          <p:cNvSpPr txBox="1"/>
          <p:nvPr/>
        </p:nvSpPr>
        <p:spPr>
          <a:xfrm>
            <a:off x="3176337" y="2228671"/>
            <a:ext cx="8566484" cy="1200329"/>
          </a:xfrm>
          <a:prstGeom prst="rect">
            <a:avLst/>
          </a:prstGeom>
          <a:noFill/>
        </p:spPr>
        <p:txBody>
          <a:bodyPr wrap="square" rtlCol="0">
            <a:spAutoFit/>
          </a:bodyPr>
          <a:lstStyle/>
          <a:p>
            <a:r>
              <a:rPr lang="en-US" dirty="0">
                <a:latin typeface="American Typewriter" panose="02090604020004020304" pitchFamily="18" charset="77"/>
              </a:rPr>
              <a:t>(width, height, </a:t>
            </a:r>
            <a:r>
              <a:rPr lang="en-US" dirty="0" err="1">
                <a:latin typeface="American Typewriter" panose="02090604020004020304" pitchFamily="18" charset="77"/>
              </a:rPr>
              <a:t>color_depth</a:t>
            </a:r>
            <a:r>
              <a:rPr lang="en-US" dirty="0">
                <a:latin typeface="American Typewriter" panose="02090604020004020304" pitchFamily="18" charset="77"/>
              </a:rPr>
              <a:t>) = 3D</a:t>
            </a:r>
          </a:p>
          <a:p>
            <a:br>
              <a:rPr lang="en-US" dirty="0">
                <a:latin typeface="American Typewriter" panose="02090604020004020304" pitchFamily="18" charset="77"/>
              </a:rPr>
            </a:br>
            <a:endParaRPr lang="en-US" dirty="0">
              <a:latin typeface="American Typewriter" panose="02090604020004020304" pitchFamily="18" charset="77"/>
            </a:endParaRPr>
          </a:p>
        </p:txBody>
      </p:sp>
      <p:sp>
        <p:nvSpPr>
          <p:cNvPr id="5" name="TextBox 4">
            <a:extLst>
              <a:ext uri="{FF2B5EF4-FFF2-40B4-BE49-F238E27FC236}">
                <a16:creationId xmlns:a16="http://schemas.microsoft.com/office/drawing/2014/main" id="{7F8C78A0-E2F3-C14E-B7D5-02B9E8A0EEAE}"/>
              </a:ext>
            </a:extLst>
          </p:cNvPr>
          <p:cNvSpPr txBox="1"/>
          <p:nvPr/>
        </p:nvSpPr>
        <p:spPr>
          <a:xfrm>
            <a:off x="2566736" y="4184525"/>
            <a:ext cx="7058527" cy="830997"/>
          </a:xfrm>
          <a:prstGeom prst="rect">
            <a:avLst/>
          </a:prstGeom>
          <a:noFill/>
        </p:spPr>
        <p:txBody>
          <a:bodyPr wrap="square" rtlCol="0">
            <a:spAutoFit/>
          </a:bodyPr>
          <a:lstStyle/>
          <a:p>
            <a:r>
              <a:rPr lang="en-US" dirty="0">
                <a:latin typeface="American Typewriter" panose="02090604020004020304" pitchFamily="18" charset="77"/>
              </a:rPr>
              <a:t>(</a:t>
            </a:r>
            <a:r>
              <a:rPr lang="en-US" dirty="0" err="1">
                <a:latin typeface="American Typewriter" panose="02090604020004020304" pitchFamily="18" charset="77"/>
              </a:rPr>
              <a:t>sample_size</a:t>
            </a:r>
            <a:r>
              <a:rPr lang="en-US" dirty="0">
                <a:latin typeface="American Typewriter" panose="02090604020004020304" pitchFamily="18" charset="77"/>
              </a:rPr>
              <a:t>, width, height, </a:t>
            </a:r>
            <a:r>
              <a:rPr lang="en-US" dirty="0" err="1">
                <a:latin typeface="American Typewriter" panose="02090604020004020304" pitchFamily="18" charset="77"/>
              </a:rPr>
              <a:t>color_depth</a:t>
            </a:r>
            <a:r>
              <a:rPr lang="en-US" dirty="0">
                <a:latin typeface="American Typewriter" panose="02090604020004020304" pitchFamily="18" charset="77"/>
              </a:rPr>
              <a:t>) = 4D</a:t>
            </a:r>
          </a:p>
          <a:p>
            <a:endParaRPr lang="en-US" dirty="0">
              <a:latin typeface="American Typewriter" panose="02090604020004020304" pitchFamily="18" charset="77"/>
            </a:endParaRPr>
          </a:p>
        </p:txBody>
      </p:sp>
    </p:spTree>
    <p:extLst>
      <p:ext uri="{BB962C8B-B14F-4D97-AF65-F5344CB8AC3E}">
        <p14:creationId xmlns:p14="http://schemas.microsoft.com/office/powerpoint/2010/main" val="3010972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rPr>
              <a:t>3D tensors (medical scans)</a:t>
            </a:r>
          </a:p>
        </p:txBody>
      </p:sp>
      <p:sp>
        <p:nvSpPr>
          <p:cNvPr id="7" name="TextBox 6">
            <a:extLst>
              <a:ext uri="{FF2B5EF4-FFF2-40B4-BE49-F238E27FC236}">
                <a16:creationId xmlns:a16="http://schemas.microsoft.com/office/drawing/2014/main" id="{001BE68F-5A77-4C45-ABB3-89147EB7B071}"/>
              </a:ext>
            </a:extLst>
          </p:cNvPr>
          <p:cNvSpPr txBox="1"/>
          <p:nvPr/>
        </p:nvSpPr>
        <p:spPr>
          <a:xfrm>
            <a:off x="711200" y="1684421"/>
            <a:ext cx="10769600" cy="830997"/>
          </a:xfrm>
          <a:prstGeom prst="rect">
            <a:avLst/>
          </a:prstGeom>
          <a:noFill/>
        </p:spPr>
        <p:txBody>
          <a:bodyPr wrap="square" rtlCol="0">
            <a:spAutoFit/>
          </a:bodyPr>
          <a:lstStyle/>
          <a:p>
            <a:pPr marL="342900" indent="-342900">
              <a:buFont typeface="Arial" panose="020B0604020202020204" pitchFamily="34" charset="0"/>
              <a:buChar char="•"/>
            </a:pPr>
            <a:r>
              <a:rPr lang="en-US" dirty="0"/>
              <a:t>Example of Medical scans- We can encode an EEG signal from the brain as a 3D tensor, because it can be encapsulated as 3 parameters:</a:t>
            </a:r>
          </a:p>
        </p:txBody>
      </p:sp>
      <p:sp>
        <p:nvSpPr>
          <p:cNvPr id="2" name="TextBox 1">
            <a:extLst>
              <a:ext uri="{FF2B5EF4-FFF2-40B4-BE49-F238E27FC236}">
                <a16:creationId xmlns:a16="http://schemas.microsoft.com/office/drawing/2014/main" id="{67DCBDE5-C2C6-DC45-9AA6-C811AC0EC9E2}"/>
              </a:ext>
            </a:extLst>
          </p:cNvPr>
          <p:cNvSpPr txBox="1"/>
          <p:nvPr/>
        </p:nvSpPr>
        <p:spPr>
          <a:xfrm>
            <a:off x="146806" y="6319316"/>
            <a:ext cx="10617447" cy="338554"/>
          </a:xfrm>
          <a:prstGeom prst="rect">
            <a:avLst/>
          </a:prstGeom>
          <a:noFill/>
        </p:spPr>
        <p:txBody>
          <a:bodyPr wrap="square" rtlCol="0">
            <a:spAutoFit/>
          </a:bodyPr>
          <a:lstStyle/>
          <a:p>
            <a:r>
              <a:rPr lang="en-US" sz="1600" i="1" dirty="0">
                <a:solidFill>
                  <a:schemeClr val="bg1">
                    <a:lumMod val="65000"/>
                  </a:schemeClr>
                </a:solidFill>
              </a:rPr>
              <a:t>https://</a:t>
            </a:r>
            <a:r>
              <a:rPr lang="en-US" sz="1600" i="1" dirty="0" err="1">
                <a:solidFill>
                  <a:schemeClr val="bg1">
                    <a:lumMod val="65000"/>
                  </a:schemeClr>
                </a:solidFill>
              </a:rPr>
              <a:t>hackernoon.com</a:t>
            </a:r>
            <a:r>
              <a:rPr lang="en-US" sz="1600" i="1" dirty="0">
                <a:solidFill>
                  <a:schemeClr val="bg1">
                    <a:lumMod val="65000"/>
                  </a:schemeClr>
                </a:solidFill>
              </a:rPr>
              <a:t>/learning-ai-if-you-suck-at-math-p4-tensors-illustrated-with-cats-27f0002c9b32</a:t>
            </a:r>
          </a:p>
        </p:txBody>
      </p:sp>
      <p:sp>
        <p:nvSpPr>
          <p:cNvPr id="3" name="TextBox 2">
            <a:extLst>
              <a:ext uri="{FF2B5EF4-FFF2-40B4-BE49-F238E27FC236}">
                <a16:creationId xmlns:a16="http://schemas.microsoft.com/office/drawing/2014/main" id="{A7525B98-EEA3-8D45-AC09-E202CD99C7C6}"/>
              </a:ext>
            </a:extLst>
          </p:cNvPr>
          <p:cNvSpPr txBox="1"/>
          <p:nvPr/>
        </p:nvSpPr>
        <p:spPr>
          <a:xfrm>
            <a:off x="3785936" y="2763112"/>
            <a:ext cx="4122821" cy="461665"/>
          </a:xfrm>
          <a:prstGeom prst="rect">
            <a:avLst/>
          </a:prstGeom>
          <a:noFill/>
        </p:spPr>
        <p:txBody>
          <a:bodyPr wrap="square" rtlCol="0">
            <a:spAutoFit/>
          </a:bodyPr>
          <a:lstStyle/>
          <a:p>
            <a:r>
              <a:rPr lang="en-US" dirty="0">
                <a:latin typeface="American Typewriter" panose="02090604020004020304" pitchFamily="18" charset="77"/>
              </a:rPr>
              <a:t>(time, frequency, channel)</a:t>
            </a:r>
          </a:p>
        </p:txBody>
      </p:sp>
      <p:sp>
        <p:nvSpPr>
          <p:cNvPr id="6" name="TextBox 5">
            <a:extLst>
              <a:ext uri="{FF2B5EF4-FFF2-40B4-BE49-F238E27FC236}">
                <a16:creationId xmlns:a16="http://schemas.microsoft.com/office/drawing/2014/main" id="{1D36845B-9E8C-1241-9951-DB86BE36C986}"/>
              </a:ext>
            </a:extLst>
          </p:cNvPr>
          <p:cNvSpPr txBox="1"/>
          <p:nvPr/>
        </p:nvSpPr>
        <p:spPr>
          <a:xfrm>
            <a:off x="711200" y="3737811"/>
            <a:ext cx="9817769" cy="461665"/>
          </a:xfrm>
          <a:prstGeom prst="rect">
            <a:avLst/>
          </a:prstGeom>
          <a:noFill/>
        </p:spPr>
        <p:txBody>
          <a:bodyPr wrap="square" rtlCol="0">
            <a:spAutoFit/>
          </a:bodyPr>
          <a:lstStyle/>
          <a:p>
            <a:pPr marL="342900" indent="-342900">
              <a:buFont typeface="Arial" panose="020B0604020202020204" pitchFamily="34" charset="0"/>
              <a:buChar char="•"/>
            </a:pPr>
            <a:r>
              <a:rPr lang="en-US" dirty="0"/>
              <a:t>The transformation would look like this:</a:t>
            </a:r>
          </a:p>
        </p:txBody>
      </p:sp>
      <p:pic>
        <p:nvPicPr>
          <p:cNvPr id="7170" name="Picture 2" descr="image">
            <a:extLst>
              <a:ext uri="{FF2B5EF4-FFF2-40B4-BE49-F238E27FC236}">
                <a16:creationId xmlns:a16="http://schemas.microsoft.com/office/drawing/2014/main" id="{EC76B45E-B8FD-A043-B197-BEA756E4F96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2617537" y="4286752"/>
            <a:ext cx="6956926" cy="177365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7388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rPr>
              <a:t>3D tensors (medical scans)</a:t>
            </a:r>
          </a:p>
        </p:txBody>
      </p:sp>
      <p:sp>
        <p:nvSpPr>
          <p:cNvPr id="7" name="TextBox 6">
            <a:extLst>
              <a:ext uri="{FF2B5EF4-FFF2-40B4-BE49-F238E27FC236}">
                <a16:creationId xmlns:a16="http://schemas.microsoft.com/office/drawing/2014/main" id="{001BE68F-5A77-4C45-ABB3-89147EB7B071}"/>
              </a:ext>
            </a:extLst>
          </p:cNvPr>
          <p:cNvSpPr txBox="1"/>
          <p:nvPr/>
        </p:nvSpPr>
        <p:spPr>
          <a:xfrm>
            <a:off x="711200" y="1684421"/>
            <a:ext cx="10769600" cy="461665"/>
          </a:xfrm>
          <a:prstGeom prst="rect">
            <a:avLst/>
          </a:prstGeom>
          <a:noFill/>
        </p:spPr>
        <p:txBody>
          <a:bodyPr wrap="square" rtlCol="0">
            <a:spAutoFit/>
          </a:bodyPr>
          <a:lstStyle/>
          <a:p>
            <a:pPr marL="342900" indent="-342900">
              <a:buFont typeface="Arial" panose="020B0604020202020204" pitchFamily="34" charset="0"/>
              <a:buChar char="•"/>
            </a:pPr>
            <a:r>
              <a:rPr lang="en-US" dirty="0"/>
              <a:t>For multiple patients with EEG scans, we get a 4D tensor like this:</a:t>
            </a:r>
          </a:p>
        </p:txBody>
      </p:sp>
      <p:sp>
        <p:nvSpPr>
          <p:cNvPr id="2" name="TextBox 1">
            <a:extLst>
              <a:ext uri="{FF2B5EF4-FFF2-40B4-BE49-F238E27FC236}">
                <a16:creationId xmlns:a16="http://schemas.microsoft.com/office/drawing/2014/main" id="{67DCBDE5-C2C6-DC45-9AA6-C811AC0EC9E2}"/>
              </a:ext>
            </a:extLst>
          </p:cNvPr>
          <p:cNvSpPr txBox="1"/>
          <p:nvPr/>
        </p:nvSpPr>
        <p:spPr>
          <a:xfrm>
            <a:off x="146806" y="6319316"/>
            <a:ext cx="10617447" cy="338554"/>
          </a:xfrm>
          <a:prstGeom prst="rect">
            <a:avLst/>
          </a:prstGeom>
          <a:noFill/>
        </p:spPr>
        <p:txBody>
          <a:bodyPr wrap="square" rtlCol="0">
            <a:spAutoFit/>
          </a:bodyPr>
          <a:lstStyle/>
          <a:p>
            <a:r>
              <a:rPr lang="en-US" sz="1600" i="1" dirty="0">
                <a:solidFill>
                  <a:schemeClr val="bg1">
                    <a:lumMod val="65000"/>
                  </a:schemeClr>
                </a:solidFill>
              </a:rPr>
              <a:t>https://</a:t>
            </a:r>
            <a:r>
              <a:rPr lang="en-US" sz="1600" i="1" dirty="0" err="1">
                <a:solidFill>
                  <a:schemeClr val="bg1">
                    <a:lumMod val="65000"/>
                  </a:schemeClr>
                </a:solidFill>
              </a:rPr>
              <a:t>hackernoon.com</a:t>
            </a:r>
            <a:r>
              <a:rPr lang="en-US" sz="1600" i="1" dirty="0">
                <a:solidFill>
                  <a:schemeClr val="bg1">
                    <a:lumMod val="65000"/>
                  </a:schemeClr>
                </a:solidFill>
              </a:rPr>
              <a:t>/learning-ai-if-you-suck-at-math-p4-tensors-illustrated-with-cats-27f0002c9b32</a:t>
            </a:r>
          </a:p>
        </p:txBody>
      </p:sp>
      <p:sp>
        <p:nvSpPr>
          <p:cNvPr id="3" name="TextBox 2">
            <a:extLst>
              <a:ext uri="{FF2B5EF4-FFF2-40B4-BE49-F238E27FC236}">
                <a16:creationId xmlns:a16="http://schemas.microsoft.com/office/drawing/2014/main" id="{A7525B98-EEA3-8D45-AC09-E202CD99C7C6}"/>
              </a:ext>
            </a:extLst>
          </p:cNvPr>
          <p:cNvSpPr txBox="1"/>
          <p:nvPr/>
        </p:nvSpPr>
        <p:spPr>
          <a:xfrm>
            <a:off x="2705768" y="2335954"/>
            <a:ext cx="6577263" cy="461665"/>
          </a:xfrm>
          <a:prstGeom prst="rect">
            <a:avLst/>
          </a:prstGeom>
          <a:noFill/>
        </p:spPr>
        <p:txBody>
          <a:bodyPr wrap="square" rtlCol="0">
            <a:spAutoFit/>
          </a:bodyPr>
          <a:lstStyle/>
          <a:p>
            <a:r>
              <a:rPr lang="en-US" dirty="0">
                <a:latin typeface="American Typewriter" panose="02090604020004020304" pitchFamily="18" charset="77"/>
              </a:rPr>
              <a:t>(</a:t>
            </a:r>
            <a:r>
              <a:rPr lang="en-US" dirty="0" err="1">
                <a:latin typeface="American Typewriter" panose="02090604020004020304" pitchFamily="18" charset="77"/>
              </a:rPr>
              <a:t>sample_size</a:t>
            </a:r>
            <a:r>
              <a:rPr lang="en-US" dirty="0">
                <a:latin typeface="American Typewriter" panose="02090604020004020304" pitchFamily="18" charset="77"/>
              </a:rPr>
              <a:t>, time, frequency, channel)</a:t>
            </a:r>
          </a:p>
        </p:txBody>
      </p:sp>
    </p:spTree>
    <p:extLst>
      <p:ext uri="{BB962C8B-B14F-4D97-AF65-F5344CB8AC3E}">
        <p14:creationId xmlns:p14="http://schemas.microsoft.com/office/powerpoint/2010/main" val="36389985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rPr>
              <a:t>3D tensors (text data)</a:t>
            </a:r>
          </a:p>
        </p:txBody>
      </p:sp>
      <p:sp>
        <p:nvSpPr>
          <p:cNvPr id="7" name="TextBox 6">
            <a:extLst>
              <a:ext uri="{FF2B5EF4-FFF2-40B4-BE49-F238E27FC236}">
                <a16:creationId xmlns:a16="http://schemas.microsoft.com/office/drawing/2014/main" id="{001BE68F-5A77-4C45-ABB3-89147EB7B071}"/>
              </a:ext>
            </a:extLst>
          </p:cNvPr>
          <p:cNvSpPr txBox="1"/>
          <p:nvPr/>
        </p:nvSpPr>
        <p:spPr>
          <a:xfrm>
            <a:off x="711200" y="1684421"/>
            <a:ext cx="10769600" cy="2677656"/>
          </a:xfrm>
          <a:prstGeom prst="rect">
            <a:avLst/>
          </a:prstGeom>
          <a:noFill/>
        </p:spPr>
        <p:txBody>
          <a:bodyPr wrap="square" rtlCol="0">
            <a:spAutoFit/>
          </a:bodyPr>
          <a:lstStyle/>
          <a:p>
            <a:pPr marL="342900" indent="-342900">
              <a:buFont typeface="Arial" panose="020B0604020202020204" pitchFamily="34" charset="0"/>
              <a:buChar char="•"/>
            </a:pPr>
            <a:r>
              <a:rPr lang="en-US" dirty="0"/>
              <a:t>For multiple tweets that are 140 characters. Twitter uses UTF-8 standard but we’re interested in the first 128 characters only. A single tweet can be encapsulated as a 2D vector of shape (140,128)</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1 million tweets would be stored as a </a:t>
            </a:r>
          </a:p>
          <a:p>
            <a:pPr marL="342900" indent="-342900">
              <a:buFont typeface="Arial" panose="020B0604020202020204" pitchFamily="34" charset="0"/>
              <a:buChar char="•"/>
            </a:pPr>
            <a:endParaRPr lang="en-US" dirty="0"/>
          </a:p>
          <a:p>
            <a:pPr marL="952485" lvl="1" indent="-342900">
              <a:buFont typeface="Arial" panose="020B0604020202020204" pitchFamily="34" charset="0"/>
              <a:buChar char="•"/>
            </a:pPr>
            <a:r>
              <a:rPr lang="en-US" dirty="0"/>
              <a:t>3D tensor</a:t>
            </a:r>
          </a:p>
        </p:txBody>
      </p:sp>
      <p:sp>
        <p:nvSpPr>
          <p:cNvPr id="2" name="TextBox 1">
            <a:extLst>
              <a:ext uri="{FF2B5EF4-FFF2-40B4-BE49-F238E27FC236}">
                <a16:creationId xmlns:a16="http://schemas.microsoft.com/office/drawing/2014/main" id="{67DCBDE5-C2C6-DC45-9AA6-C811AC0EC9E2}"/>
              </a:ext>
            </a:extLst>
          </p:cNvPr>
          <p:cNvSpPr txBox="1"/>
          <p:nvPr/>
        </p:nvSpPr>
        <p:spPr>
          <a:xfrm>
            <a:off x="146806" y="6319316"/>
            <a:ext cx="10617447" cy="338554"/>
          </a:xfrm>
          <a:prstGeom prst="rect">
            <a:avLst/>
          </a:prstGeom>
          <a:noFill/>
        </p:spPr>
        <p:txBody>
          <a:bodyPr wrap="square" rtlCol="0">
            <a:spAutoFit/>
          </a:bodyPr>
          <a:lstStyle/>
          <a:p>
            <a:r>
              <a:rPr lang="en-US" sz="1600" i="1" dirty="0">
                <a:solidFill>
                  <a:schemeClr val="bg1">
                    <a:lumMod val="65000"/>
                  </a:schemeClr>
                </a:solidFill>
              </a:rPr>
              <a:t>https://</a:t>
            </a:r>
            <a:r>
              <a:rPr lang="en-US" sz="1600" i="1" dirty="0" err="1">
                <a:solidFill>
                  <a:schemeClr val="bg1">
                    <a:lumMod val="65000"/>
                  </a:schemeClr>
                </a:solidFill>
              </a:rPr>
              <a:t>hackernoon.com</a:t>
            </a:r>
            <a:r>
              <a:rPr lang="en-US" sz="1600" i="1" dirty="0">
                <a:solidFill>
                  <a:schemeClr val="bg1">
                    <a:lumMod val="65000"/>
                  </a:schemeClr>
                </a:solidFill>
              </a:rPr>
              <a:t>/learning-ai-if-you-suck-at-math-p4-tensors-illustrated-with-cats-27f0002c9b32</a:t>
            </a:r>
          </a:p>
        </p:txBody>
      </p:sp>
      <p:sp>
        <p:nvSpPr>
          <p:cNvPr id="3" name="TextBox 2">
            <a:extLst>
              <a:ext uri="{FF2B5EF4-FFF2-40B4-BE49-F238E27FC236}">
                <a16:creationId xmlns:a16="http://schemas.microsoft.com/office/drawing/2014/main" id="{A7525B98-EEA3-8D45-AC09-E202CD99C7C6}"/>
              </a:ext>
            </a:extLst>
          </p:cNvPr>
          <p:cNvSpPr txBox="1"/>
          <p:nvPr/>
        </p:nvSpPr>
        <p:spPr>
          <a:xfrm>
            <a:off x="1598863" y="4378939"/>
            <a:ext cx="10400632" cy="461665"/>
          </a:xfrm>
          <a:prstGeom prst="rect">
            <a:avLst/>
          </a:prstGeom>
          <a:noFill/>
        </p:spPr>
        <p:txBody>
          <a:bodyPr wrap="square" rtlCol="0">
            <a:spAutoFit/>
          </a:bodyPr>
          <a:lstStyle/>
          <a:p>
            <a:r>
              <a:rPr lang="en-US" dirty="0">
                <a:latin typeface="American Typewriter" panose="02090604020004020304" pitchFamily="18" charset="77"/>
              </a:rPr>
              <a:t>(</a:t>
            </a:r>
            <a:r>
              <a:rPr lang="en-US" dirty="0" err="1">
                <a:latin typeface="American Typewriter" panose="02090604020004020304" pitchFamily="18" charset="77"/>
              </a:rPr>
              <a:t>number_of_tweets</a:t>
            </a:r>
            <a:r>
              <a:rPr lang="en-US" dirty="0">
                <a:latin typeface="American Typewriter" panose="02090604020004020304" pitchFamily="18" charset="77"/>
              </a:rPr>
              <a:t>, tweet, character) </a:t>
            </a:r>
            <a:r>
              <a:rPr lang="en-US" dirty="0">
                <a:latin typeface="American Typewriter" panose="02090604020004020304" pitchFamily="18" charset="77"/>
                <a:sym typeface="Wingdings" pitchFamily="2" charset="2"/>
              </a:rPr>
              <a:t> (1000000, 140,128)</a:t>
            </a:r>
            <a:endParaRPr lang="en-US" dirty="0">
              <a:latin typeface="American Typewriter" panose="02090604020004020304" pitchFamily="18" charset="77"/>
            </a:endParaRPr>
          </a:p>
        </p:txBody>
      </p:sp>
    </p:spTree>
    <p:extLst>
      <p:ext uri="{BB962C8B-B14F-4D97-AF65-F5344CB8AC3E}">
        <p14:creationId xmlns:p14="http://schemas.microsoft.com/office/powerpoint/2010/main" val="435223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rPr>
              <a:t>Key attributes of tensors</a:t>
            </a:r>
          </a:p>
        </p:txBody>
      </p:sp>
      <p:sp>
        <p:nvSpPr>
          <p:cNvPr id="7" name="TextBox 6">
            <a:extLst>
              <a:ext uri="{FF2B5EF4-FFF2-40B4-BE49-F238E27FC236}">
                <a16:creationId xmlns:a16="http://schemas.microsoft.com/office/drawing/2014/main" id="{001BE68F-5A77-4C45-ABB3-89147EB7B071}"/>
              </a:ext>
            </a:extLst>
          </p:cNvPr>
          <p:cNvSpPr txBox="1"/>
          <p:nvPr/>
        </p:nvSpPr>
        <p:spPr>
          <a:xfrm>
            <a:off x="711200" y="1347537"/>
            <a:ext cx="11127874" cy="3785652"/>
          </a:xfrm>
          <a:prstGeom prst="rect">
            <a:avLst/>
          </a:prstGeom>
          <a:noFill/>
        </p:spPr>
        <p:txBody>
          <a:bodyPr wrap="square" rtlCol="0">
            <a:spAutoFit/>
          </a:bodyPr>
          <a:lstStyle/>
          <a:p>
            <a:r>
              <a:rPr lang="en-US" dirty="0"/>
              <a:t>A tensor is defined by three key attributes:</a:t>
            </a:r>
          </a:p>
          <a:p>
            <a:pPr marL="457200" indent="-457200">
              <a:buFont typeface="+mj-lt"/>
              <a:buAutoNum type="arabicPeriod"/>
            </a:pPr>
            <a:r>
              <a:rPr lang="en-US" dirty="0"/>
              <a:t>Number of axes (rank) - A 3D tensor has 3 axes, matrix has two</a:t>
            </a:r>
          </a:p>
          <a:p>
            <a:pPr marL="1066785" lvl="1" indent="-457200">
              <a:buFont typeface="Arial" panose="020B0604020202020204" pitchFamily="34" charset="0"/>
              <a:buChar char="•"/>
            </a:pPr>
            <a:r>
              <a:rPr lang="en-US" dirty="0"/>
              <a:t>Also called tensor’s </a:t>
            </a:r>
            <a:r>
              <a:rPr lang="en-US" dirty="0" err="1"/>
              <a:t>ndim</a:t>
            </a:r>
            <a:r>
              <a:rPr lang="en-US" dirty="0"/>
              <a:t> in Python libraries such as </a:t>
            </a:r>
            <a:r>
              <a:rPr lang="en-US" dirty="0" err="1"/>
              <a:t>Numpy</a:t>
            </a:r>
            <a:endParaRPr lang="en-US" dirty="0"/>
          </a:p>
          <a:p>
            <a:pPr marL="457200" indent="-457200">
              <a:buFont typeface="+mj-lt"/>
              <a:buAutoNum type="arabicPeriod"/>
            </a:pPr>
            <a:r>
              <a:rPr lang="en-US" dirty="0"/>
              <a:t>Shape - This is a tuple of integers that describes how many dimensions tensor has along each axis. </a:t>
            </a:r>
          </a:p>
          <a:p>
            <a:pPr marL="1066785" lvl="1" indent="-457200">
              <a:buFont typeface="Arial" panose="020B0604020202020204" pitchFamily="34" charset="0"/>
              <a:buChar char="•"/>
            </a:pPr>
            <a:r>
              <a:rPr lang="en-US" dirty="0"/>
              <a:t>matrix example has shape (3, 5), 3D tensor has (3, 3, 5), vector has a shape with a single element, such as (5,), scalar has empty shape, ().</a:t>
            </a:r>
          </a:p>
          <a:p>
            <a:pPr marL="457200" indent="-457200">
              <a:buFont typeface="+mj-lt"/>
              <a:buAutoNum type="arabicPeriod"/>
            </a:pPr>
            <a:r>
              <a:rPr lang="en-US" dirty="0"/>
              <a:t>Data type (called </a:t>
            </a:r>
            <a:r>
              <a:rPr lang="en-US" dirty="0" err="1"/>
              <a:t>dtype</a:t>
            </a:r>
            <a:r>
              <a:rPr lang="en-US" dirty="0"/>
              <a:t> in Python libraries) - type of data contained in tensor</a:t>
            </a:r>
          </a:p>
          <a:p>
            <a:pPr marL="1066785" lvl="1" indent="-457200">
              <a:buFont typeface="Arial" panose="020B0604020202020204" pitchFamily="34" charset="0"/>
              <a:buChar char="•"/>
            </a:pPr>
            <a:r>
              <a:rPr lang="en-US" dirty="0"/>
              <a:t>float32, uint8, float64, ... </a:t>
            </a:r>
          </a:p>
          <a:p>
            <a:pPr marL="1066785" lvl="1" indent="-457200">
              <a:buFont typeface="Arial" panose="020B0604020202020204" pitchFamily="34" charset="0"/>
              <a:buChar char="•"/>
            </a:pPr>
            <a:r>
              <a:rPr lang="en-US" dirty="0"/>
              <a:t>no string tensors in </a:t>
            </a:r>
            <a:r>
              <a:rPr lang="en-US" dirty="0" err="1"/>
              <a:t>Numpy</a:t>
            </a:r>
            <a:r>
              <a:rPr lang="en-US" dirty="0"/>
              <a:t> (or in most other libraries)</a:t>
            </a:r>
          </a:p>
        </p:txBody>
      </p:sp>
      <p:sp>
        <p:nvSpPr>
          <p:cNvPr id="2" name="TextBox 1">
            <a:extLst>
              <a:ext uri="{FF2B5EF4-FFF2-40B4-BE49-F238E27FC236}">
                <a16:creationId xmlns:a16="http://schemas.microsoft.com/office/drawing/2014/main" id="{67DCBDE5-C2C6-DC45-9AA6-C811AC0EC9E2}"/>
              </a:ext>
            </a:extLst>
          </p:cNvPr>
          <p:cNvSpPr txBox="1"/>
          <p:nvPr/>
        </p:nvSpPr>
        <p:spPr>
          <a:xfrm>
            <a:off x="347579" y="6304036"/>
            <a:ext cx="10617447" cy="307777"/>
          </a:xfrm>
          <a:prstGeom prst="rect">
            <a:avLst/>
          </a:prstGeom>
          <a:noFill/>
        </p:spPr>
        <p:txBody>
          <a:bodyPr wrap="square" rtlCol="0">
            <a:spAutoFit/>
          </a:bodyPr>
          <a:lstStyle/>
          <a:p>
            <a:r>
              <a:rPr lang="en-US" sz="1400" i="1" dirty="0">
                <a:solidFill>
                  <a:schemeClr val="bg1">
                    <a:lumMod val="65000"/>
                  </a:schemeClr>
                </a:solidFill>
              </a:rPr>
              <a:t>https://</a:t>
            </a:r>
            <a:r>
              <a:rPr lang="en-US" sz="1400" i="1" dirty="0" err="1">
                <a:solidFill>
                  <a:schemeClr val="bg1">
                    <a:lumMod val="65000"/>
                  </a:schemeClr>
                </a:solidFill>
              </a:rPr>
              <a:t>medium.com</a:t>
            </a:r>
            <a:r>
              <a:rPr lang="en-US" sz="1400" i="1" dirty="0">
                <a:solidFill>
                  <a:schemeClr val="bg1">
                    <a:lumMod val="65000"/>
                  </a:schemeClr>
                </a:solidFill>
              </a:rPr>
              <a:t>/analytics-</a:t>
            </a:r>
            <a:r>
              <a:rPr lang="en-US" sz="1400" i="1" dirty="0" err="1">
                <a:solidFill>
                  <a:schemeClr val="bg1">
                    <a:lumMod val="65000"/>
                  </a:schemeClr>
                </a:solidFill>
              </a:rPr>
              <a:t>vidhya</a:t>
            </a:r>
            <a:r>
              <a:rPr lang="en-US" sz="1400" i="1" dirty="0">
                <a:solidFill>
                  <a:schemeClr val="bg1">
                    <a:lumMod val="65000"/>
                  </a:schemeClr>
                </a:solidFill>
              </a:rPr>
              <a:t>/data-representations-for-neural-networks-tensor-vector-scaler-basics-4beae5910398</a:t>
            </a:r>
          </a:p>
        </p:txBody>
      </p:sp>
    </p:spTree>
    <p:extLst>
      <p:ext uri="{BB962C8B-B14F-4D97-AF65-F5344CB8AC3E}">
        <p14:creationId xmlns:p14="http://schemas.microsoft.com/office/powerpoint/2010/main" val="3379011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Back to TensorFlow</a:t>
            </a:r>
          </a:p>
        </p:txBody>
      </p:sp>
      <p:sp>
        <p:nvSpPr>
          <p:cNvPr id="4" name="TextBox 3">
            <a:extLst>
              <a:ext uri="{FF2B5EF4-FFF2-40B4-BE49-F238E27FC236}">
                <a16:creationId xmlns:a16="http://schemas.microsoft.com/office/drawing/2014/main" id="{E69788DD-BB57-244F-B222-C85A8A835C1D}"/>
              </a:ext>
            </a:extLst>
          </p:cNvPr>
          <p:cNvSpPr txBox="1"/>
          <p:nvPr/>
        </p:nvSpPr>
        <p:spPr>
          <a:xfrm>
            <a:off x="508000" y="1574800"/>
            <a:ext cx="11188700" cy="4154984"/>
          </a:xfrm>
          <a:prstGeom prst="rect">
            <a:avLst/>
          </a:prstGeom>
          <a:noFill/>
        </p:spPr>
        <p:txBody>
          <a:bodyPr wrap="square" rtlCol="0">
            <a:spAutoFit/>
          </a:bodyPr>
          <a:lstStyle/>
          <a:p>
            <a:pPr marL="342900" indent="-342900">
              <a:buFont typeface="Arial" panose="020B0604020202020204" pitchFamily="34" charset="0"/>
              <a:buChar char="•"/>
            </a:pPr>
            <a:r>
              <a:rPr lang="en-US" dirty="0"/>
              <a:t>Open-source library for ML developed by Google</a:t>
            </a:r>
          </a:p>
          <a:p>
            <a:endParaRPr lang="en-US" dirty="0"/>
          </a:p>
          <a:p>
            <a:pPr marL="342900" indent="-342900">
              <a:buFont typeface="Arial" panose="020B0604020202020204" pitchFamily="34" charset="0"/>
              <a:buChar char="•"/>
            </a:pPr>
            <a:r>
              <a:rPr lang="en-US" dirty="0"/>
              <a:t>Consists of both High-level API and Low level API</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Useful when you need extra control to write</a:t>
            </a:r>
          </a:p>
          <a:p>
            <a:pPr marL="952485" lvl="1" indent="-342900">
              <a:buFont typeface="Arial" panose="020B0604020202020204" pitchFamily="34" charset="0"/>
              <a:buChar char="•"/>
            </a:pPr>
            <a:r>
              <a:rPr lang="en-US" dirty="0"/>
              <a:t>custom loss functions</a:t>
            </a:r>
          </a:p>
          <a:p>
            <a:pPr marL="952485" lvl="1" indent="-342900">
              <a:buFont typeface="Arial" panose="020B0604020202020204" pitchFamily="34" charset="0"/>
              <a:buChar char="•"/>
            </a:pPr>
            <a:r>
              <a:rPr lang="en-US" dirty="0"/>
              <a:t>custom metrics</a:t>
            </a:r>
          </a:p>
          <a:p>
            <a:pPr marL="952485" lvl="1" indent="-342900">
              <a:buFont typeface="Arial" panose="020B0604020202020204" pitchFamily="34" charset="0"/>
              <a:buChar char="•"/>
            </a:pPr>
            <a:r>
              <a:rPr lang="en-US" dirty="0"/>
              <a:t>layers, models, initializers, </a:t>
            </a:r>
            <a:r>
              <a:rPr lang="en-US" dirty="0" err="1"/>
              <a:t>regularizers</a:t>
            </a:r>
            <a:r>
              <a:rPr lang="en-US" dirty="0"/>
              <a:t>, weight constraints</a:t>
            </a:r>
          </a:p>
          <a:p>
            <a:pPr marL="952485" lvl="1" indent="-342900">
              <a:buFont typeface="Arial" panose="020B0604020202020204" pitchFamily="34" charset="0"/>
              <a:buChar char="•"/>
            </a:pPr>
            <a:r>
              <a:rPr lang="en-US" dirty="0"/>
              <a:t>fully control training loop itself, for example to apply special transformations or constraints to the gradients (beyond just clipping them), or to use multiple optimizers for different parts of the network. </a:t>
            </a:r>
          </a:p>
        </p:txBody>
      </p:sp>
    </p:spTree>
    <p:extLst>
      <p:ext uri="{BB962C8B-B14F-4D97-AF65-F5344CB8AC3E}">
        <p14:creationId xmlns:p14="http://schemas.microsoft.com/office/powerpoint/2010/main" val="2152369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717173" y="6969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b="1" dirty="0">
                <a:solidFill>
                  <a:srgbClr val="E46102"/>
                </a:solidFill>
              </a:rPr>
              <a:t>Course Information</a:t>
            </a:r>
          </a:p>
        </p:txBody>
      </p:sp>
      <p:sp>
        <p:nvSpPr>
          <p:cNvPr id="5" name="Google Shape;96;p14">
            <a:extLst>
              <a:ext uri="{FF2B5EF4-FFF2-40B4-BE49-F238E27FC236}">
                <a16:creationId xmlns:a16="http://schemas.microsoft.com/office/drawing/2014/main" id="{9AF559A4-0F1F-4BB7-9370-E97582222A3B}"/>
              </a:ext>
            </a:extLst>
          </p:cNvPr>
          <p:cNvSpPr txBox="1"/>
          <p:nvPr/>
        </p:nvSpPr>
        <p:spPr>
          <a:xfrm>
            <a:off x="591671" y="1749025"/>
            <a:ext cx="10668001" cy="4176000"/>
          </a:xfrm>
          <a:prstGeom prst="rect">
            <a:avLst/>
          </a:prstGeom>
          <a:noFill/>
          <a:ln>
            <a:noFill/>
          </a:ln>
        </p:spPr>
        <p:txBody>
          <a:bodyPr spcFirstLastPara="1" wrap="square" lIns="121900" tIns="121900" rIns="121900" bIns="121900" anchor="t" anchorCtr="0">
            <a:noAutofit/>
          </a:bodyPr>
          <a:lstStyle/>
          <a:p>
            <a:pPr marL="444498" indent="-342900">
              <a:buSzPts val="2400"/>
              <a:buFont typeface="Arial" panose="020B0604020202020204" pitchFamily="34" charset="0"/>
              <a:buChar char="•"/>
            </a:pPr>
            <a:r>
              <a:rPr lang="en-US" dirty="0"/>
              <a:t>GitHub link - </a:t>
            </a:r>
            <a:r>
              <a:rPr lang="en-US" dirty="0">
                <a:hlinkClick r:id="rId2"/>
              </a:rPr>
              <a:t>https://github.com/aiforsec/RIT-DSCI-633-FDS</a:t>
            </a:r>
            <a:endParaRPr lang="en-US" dirty="0"/>
          </a:p>
          <a:p>
            <a:pPr marL="444498" indent="-342900">
              <a:buSzPts val="2400"/>
              <a:buFont typeface="Arial" panose="020B0604020202020204" pitchFamily="34" charset="0"/>
              <a:buChar char="•"/>
            </a:pPr>
            <a:r>
              <a:rPr lang="en-US" dirty="0"/>
              <a:t>Reach out to TA/ Instructor during office hours, via Slack, or email for any questions, suggestions, concerns, or general chat about data science.</a:t>
            </a:r>
          </a:p>
        </p:txBody>
      </p:sp>
    </p:spTree>
    <p:extLst>
      <p:ext uri="{BB962C8B-B14F-4D97-AF65-F5344CB8AC3E}">
        <p14:creationId xmlns:p14="http://schemas.microsoft.com/office/powerpoint/2010/main" val="1336086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TensorFlow’s Python API</a:t>
            </a:r>
          </a:p>
        </p:txBody>
      </p:sp>
      <p:pic>
        <p:nvPicPr>
          <p:cNvPr id="1028" name="Picture 4" descr="page395image10577872">
            <a:extLst>
              <a:ext uri="{FF2B5EF4-FFF2-40B4-BE49-F238E27FC236}">
                <a16:creationId xmlns:a16="http://schemas.microsoft.com/office/drawing/2014/main" id="{55678E8C-9F51-4842-80E0-26D480A4E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6668" y="1482689"/>
            <a:ext cx="9178664" cy="48546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29417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TF Architecture</a:t>
            </a:r>
          </a:p>
        </p:txBody>
      </p:sp>
      <p:pic>
        <p:nvPicPr>
          <p:cNvPr id="2052" name="Picture 4" descr="page396image10517120">
            <a:extLst>
              <a:ext uri="{FF2B5EF4-FFF2-40B4-BE49-F238E27FC236}">
                <a16:creationId xmlns:a16="http://schemas.microsoft.com/office/drawing/2014/main" id="{E75CB8C4-C15A-B746-92A0-5C9C633038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6600" y="1714923"/>
            <a:ext cx="8178800" cy="44439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84824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Basic Operations of TensorFlow</a:t>
            </a:r>
          </a:p>
        </p:txBody>
      </p:sp>
      <p:sp>
        <p:nvSpPr>
          <p:cNvPr id="4" name="TextBox 3">
            <a:extLst>
              <a:ext uri="{FF2B5EF4-FFF2-40B4-BE49-F238E27FC236}">
                <a16:creationId xmlns:a16="http://schemas.microsoft.com/office/drawing/2014/main" id="{E69788DD-BB57-244F-B222-C85A8A835C1D}"/>
              </a:ext>
            </a:extLst>
          </p:cNvPr>
          <p:cNvSpPr txBox="1"/>
          <p:nvPr/>
        </p:nvSpPr>
        <p:spPr>
          <a:xfrm>
            <a:off x="508000" y="1739392"/>
            <a:ext cx="11188700" cy="3108543"/>
          </a:xfrm>
          <a:prstGeom prst="rect">
            <a:avLst/>
          </a:prstGeom>
          <a:noFill/>
        </p:spPr>
        <p:txBody>
          <a:bodyPr wrap="square" rtlCol="0">
            <a:spAutoFit/>
          </a:bodyPr>
          <a:lstStyle/>
          <a:p>
            <a:pPr marL="457200" indent="-457200">
              <a:buFont typeface="Arial" panose="020B0604020202020204" pitchFamily="34" charset="0"/>
              <a:buChar char="•"/>
            </a:pPr>
            <a:r>
              <a:rPr lang="en-US" sz="2800" dirty="0"/>
              <a:t>TensorFlow has a model of computation that revolves around the use of graphs. </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A TensorFlow graph contains edges and nodes, where the edges are tensors and the nodes are operations.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Graph is called computational graph</a:t>
            </a:r>
          </a:p>
        </p:txBody>
      </p:sp>
    </p:spTree>
    <p:extLst>
      <p:ext uri="{BB962C8B-B14F-4D97-AF65-F5344CB8AC3E}">
        <p14:creationId xmlns:p14="http://schemas.microsoft.com/office/powerpoint/2010/main" val="30753585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Computational Graphs</a:t>
            </a:r>
          </a:p>
        </p:txBody>
      </p:sp>
      <p:sp>
        <p:nvSpPr>
          <p:cNvPr id="4" name="TextBox 3">
            <a:extLst>
              <a:ext uri="{FF2B5EF4-FFF2-40B4-BE49-F238E27FC236}">
                <a16:creationId xmlns:a16="http://schemas.microsoft.com/office/drawing/2014/main" id="{E69788DD-BB57-244F-B222-C85A8A835C1D}"/>
              </a:ext>
            </a:extLst>
          </p:cNvPr>
          <p:cNvSpPr txBox="1"/>
          <p:nvPr/>
        </p:nvSpPr>
        <p:spPr>
          <a:xfrm>
            <a:off x="508000" y="1507745"/>
            <a:ext cx="11188700" cy="3416320"/>
          </a:xfrm>
          <a:prstGeom prst="rect">
            <a:avLst/>
          </a:prstGeom>
          <a:noFill/>
        </p:spPr>
        <p:txBody>
          <a:bodyPr wrap="square" rtlCol="0">
            <a:spAutoFit/>
          </a:bodyPr>
          <a:lstStyle/>
          <a:p>
            <a:pPr marL="342900" indent="-342900">
              <a:buFont typeface="Arial" panose="020B0604020202020204" pitchFamily="34" charset="0"/>
              <a:buChar char="•"/>
            </a:pPr>
            <a:r>
              <a:rPr lang="en-US" sz="2800" dirty="0"/>
              <a:t>Abstract way of describing computations as a directed graph</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Directed graph is a data structure consisting of nodes (vertices) and edges</a:t>
            </a:r>
          </a:p>
          <a:p>
            <a:pPr marL="952485" lvl="1" indent="-342900">
              <a:buFont typeface="Arial" panose="020B0604020202020204" pitchFamily="34" charset="0"/>
              <a:buChar char="•"/>
            </a:pPr>
            <a:r>
              <a:rPr lang="en-US" sz="2800" dirty="0"/>
              <a:t>set of vertices connect pairwise by directed edges</a:t>
            </a:r>
          </a:p>
          <a:p>
            <a:pPr marL="952485" lvl="1"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dirty="0"/>
              <a:t>nodes in a computational graph mostly represent </a:t>
            </a:r>
            <a:r>
              <a:rPr lang="en-US" b="1" dirty="0"/>
              <a:t>operations</a:t>
            </a:r>
            <a:r>
              <a:rPr lang="en-US" dirty="0"/>
              <a:t>,</a:t>
            </a:r>
            <a:r>
              <a:rPr lang="en-US" b="1" dirty="0"/>
              <a:t> variables</a:t>
            </a:r>
            <a:r>
              <a:rPr lang="en-US" dirty="0"/>
              <a:t>, or </a:t>
            </a:r>
            <a:r>
              <a:rPr lang="en-US" b="1" dirty="0"/>
              <a:t>placeholders</a:t>
            </a:r>
            <a:r>
              <a:rPr lang="en-US" dirty="0"/>
              <a:t>.</a:t>
            </a:r>
            <a:endParaRPr lang="en-US" sz="3200" dirty="0"/>
          </a:p>
        </p:txBody>
      </p:sp>
      <p:pic>
        <p:nvPicPr>
          <p:cNvPr id="2050" name="Picture 2">
            <a:extLst>
              <a:ext uri="{FF2B5EF4-FFF2-40B4-BE49-F238E27FC236}">
                <a16:creationId xmlns:a16="http://schemas.microsoft.com/office/drawing/2014/main" id="{1D140B3D-BBBE-4B48-A847-D81E9DB281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67344" y="4460898"/>
            <a:ext cx="2044192" cy="1778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72643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Computational Graphs</a:t>
            </a:r>
          </a:p>
        </p:txBody>
      </p:sp>
      <p:sp>
        <p:nvSpPr>
          <p:cNvPr id="4" name="TextBox 3">
            <a:extLst>
              <a:ext uri="{FF2B5EF4-FFF2-40B4-BE49-F238E27FC236}">
                <a16:creationId xmlns:a16="http://schemas.microsoft.com/office/drawing/2014/main" id="{E69788DD-BB57-244F-B222-C85A8A835C1D}"/>
              </a:ext>
            </a:extLst>
          </p:cNvPr>
          <p:cNvSpPr txBox="1"/>
          <p:nvPr/>
        </p:nvSpPr>
        <p:spPr>
          <a:xfrm>
            <a:off x="508000" y="1507745"/>
            <a:ext cx="11188700" cy="4832092"/>
          </a:xfrm>
          <a:prstGeom prst="rect">
            <a:avLst/>
          </a:prstGeom>
          <a:noFill/>
        </p:spPr>
        <p:txBody>
          <a:bodyPr wrap="square" rtlCol="0">
            <a:spAutoFit/>
          </a:bodyPr>
          <a:lstStyle/>
          <a:p>
            <a:pPr marL="342900" indent="-342900">
              <a:buFont typeface="Arial" panose="020B0604020202020204" pitchFamily="34" charset="0"/>
              <a:buChar char="•"/>
            </a:pPr>
            <a:r>
              <a:rPr lang="en-US" sz="2800" dirty="0"/>
              <a:t>Operations create or manipulate data according to specific rules</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In TensorFlow rules are called </a:t>
            </a:r>
            <a:r>
              <a:rPr lang="en-US" sz="2800" b="1" dirty="0"/>
              <a:t>Ops</a:t>
            </a:r>
            <a:r>
              <a:rPr lang="en-US" sz="2800" dirty="0"/>
              <a:t>, short for operations. </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Variables represent shared, persistent state that can be manipulated by running Ops on those variables.</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Edges carry information from one node to another</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output of one operation (one node) becomes the input to another operation and the edge connecting the two nodes carry the value.</a:t>
            </a:r>
          </a:p>
        </p:txBody>
      </p:sp>
    </p:spTree>
    <p:extLst>
      <p:ext uri="{BB962C8B-B14F-4D97-AF65-F5344CB8AC3E}">
        <p14:creationId xmlns:p14="http://schemas.microsoft.com/office/powerpoint/2010/main" val="13438394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Example to create computational graph</a:t>
            </a:r>
          </a:p>
        </p:txBody>
      </p:sp>
      <p:sp>
        <p:nvSpPr>
          <p:cNvPr id="4" name="TextBox 3">
            <a:extLst>
              <a:ext uri="{FF2B5EF4-FFF2-40B4-BE49-F238E27FC236}">
                <a16:creationId xmlns:a16="http://schemas.microsoft.com/office/drawing/2014/main" id="{E69788DD-BB57-244F-B222-C85A8A835C1D}"/>
              </a:ext>
            </a:extLst>
          </p:cNvPr>
          <p:cNvSpPr txBox="1"/>
          <p:nvPr/>
        </p:nvSpPr>
        <p:spPr>
          <a:xfrm>
            <a:off x="599441" y="1574800"/>
            <a:ext cx="7739888" cy="2800767"/>
          </a:xfrm>
          <a:prstGeom prst="rect">
            <a:avLst/>
          </a:prstGeom>
          <a:noFill/>
        </p:spPr>
        <p:txBody>
          <a:bodyPr wrap="square" rtlCol="0">
            <a:spAutoFit/>
          </a:bodyPr>
          <a:lstStyle/>
          <a:p>
            <a:pPr marL="342900" indent="-342900">
              <a:buFont typeface="Arial" panose="020B0604020202020204" pitchFamily="34" charset="0"/>
              <a:buChar char="•"/>
            </a:pPr>
            <a:r>
              <a:rPr lang="en-US" dirty="0"/>
              <a:t>create nodes for each operation</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input variables </a:t>
            </a:r>
            <a:r>
              <a:rPr lang="en-US" sz="2800" dirty="0"/>
              <a:t>a</a:t>
            </a:r>
            <a:r>
              <a:rPr lang="en-US" dirty="0"/>
              <a:t> and </a:t>
            </a:r>
            <a:r>
              <a:rPr lang="en-US" sz="2800" dirty="0"/>
              <a:t>b</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dirty="0"/>
              <a:t>If one node is used as input to another operation we draw a directed arrow that goes from one node to another.</a:t>
            </a:r>
            <a:endParaRPr lang="en-US" sz="2800" dirty="0"/>
          </a:p>
        </p:txBody>
      </p:sp>
      <p:pic>
        <p:nvPicPr>
          <p:cNvPr id="4098" name="Picture 2">
            <a:extLst>
              <a:ext uri="{FF2B5EF4-FFF2-40B4-BE49-F238E27FC236}">
                <a16:creationId xmlns:a16="http://schemas.microsoft.com/office/drawing/2014/main" id="{1004EB98-D82C-864C-8740-A56B7173FAE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23" t="21840" r="63851" b="11039"/>
          <a:stretch/>
        </p:blipFill>
        <p:spPr bwMode="auto">
          <a:xfrm>
            <a:off x="8518144" y="1574800"/>
            <a:ext cx="2962656" cy="22930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32840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Example to create computational graph</a:t>
            </a:r>
          </a:p>
        </p:txBody>
      </p:sp>
      <p:sp>
        <p:nvSpPr>
          <p:cNvPr id="4" name="TextBox 3">
            <a:extLst>
              <a:ext uri="{FF2B5EF4-FFF2-40B4-BE49-F238E27FC236}">
                <a16:creationId xmlns:a16="http://schemas.microsoft.com/office/drawing/2014/main" id="{E69788DD-BB57-244F-B222-C85A8A835C1D}"/>
              </a:ext>
            </a:extLst>
          </p:cNvPr>
          <p:cNvSpPr txBox="1"/>
          <p:nvPr/>
        </p:nvSpPr>
        <p:spPr>
          <a:xfrm>
            <a:off x="599441" y="1574800"/>
            <a:ext cx="7739888" cy="2800767"/>
          </a:xfrm>
          <a:prstGeom prst="rect">
            <a:avLst/>
          </a:prstGeom>
          <a:noFill/>
        </p:spPr>
        <p:txBody>
          <a:bodyPr wrap="square" rtlCol="0">
            <a:spAutoFit/>
          </a:bodyPr>
          <a:lstStyle/>
          <a:p>
            <a:pPr marL="342900" indent="-342900">
              <a:buFont typeface="Arial" panose="020B0604020202020204" pitchFamily="34" charset="0"/>
              <a:buChar char="•"/>
            </a:pPr>
            <a:r>
              <a:rPr lang="en-US" dirty="0"/>
              <a:t>create nodes for each operation</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input variables </a:t>
            </a:r>
            <a:r>
              <a:rPr lang="en-US" sz="2800" dirty="0"/>
              <a:t>a</a:t>
            </a:r>
            <a:r>
              <a:rPr lang="en-US" dirty="0"/>
              <a:t> and </a:t>
            </a:r>
            <a:r>
              <a:rPr lang="en-US" sz="2800" dirty="0"/>
              <a:t>b</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dirty="0"/>
              <a:t>If one node is used as input to another operation we draw a directed arrow that goes from one node to another.</a:t>
            </a:r>
            <a:endParaRPr lang="en-US" sz="2800" dirty="0"/>
          </a:p>
        </p:txBody>
      </p:sp>
      <p:pic>
        <p:nvPicPr>
          <p:cNvPr id="4098" name="Picture 2">
            <a:extLst>
              <a:ext uri="{FF2B5EF4-FFF2-40B4-BE49-F238E27FC236}">
                <a16:creationId xmlns:a16="http://schemas.microsoft.com/office/drawing/2014/main" id="{1004EB98-D82C-864C-8740-A56B7173FAE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23" t="21840" r="63851" b="11039"/>
          <a:stretch/>
        </p:blipFill>
        <p:spPr bwMode="auto">
          <a:xfrm>
            <a:off x="8518144" y="1574800"/>
            <a:ext cx="2962656" cy="2293055"/>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8CB6AD67-E15E-E746-9355-6565426132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34360" y="4214134"/>
            <a:ext cx="5383784" cy="21381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1602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Why we need computational graphs</a:t>
            </a:r>
          </a:p>
        </p:txBody>
      </p:sp>
      <p:sp>
        <p:nvSpPr>
          <p:cNvPr id="4" name="TextBox 3">
            <a:extLst>
              <a:ext uri="{FF2B5EF4-FFF2-40B4-BE49-F238E27FC236}">
                <a16:creationId xmlns:a16="http://schemas.microsoft.com/office/drawing/2014/main" id="{E69788DD-BB57-244F-B222-C85A8A835C1D}"/>
              </a:ext>
            </a:extLst>
          </p:cNvPr>
          <p:cNvSpPr txBox="1"/>
          <p:nvPr/>
        </p:nvSpPr>
        <p:spPr>
          <a:xfrm>
            <a:off x="508000" y="1574800"/>
            <a:ext cx="11188700" cy="4832092"/>
          </a:xfrm>
          <a:prstGeom prst="rect">
            <a:avLst/>
          </a:prstGeom>
          <a:noFill/>
        </p:spPr>
        <p:txBody>
          <a:bodyPr wrap="square" rtlCol="0">
            <a:spAutoFit/>
          </a:bodyPr>
          <a:lstStyle/>
          <a:p>
            <a:r>
              <a:rPr lang="en-US" sz="2800" dirty="0"/>
              <a:t>Advantages of organizing computations as a directed graph:</a:t>
            </a:r>
          </a:p>
          <a:p>
            <a:pPr marL="514350" indent="-514350">
              <a:buFont typeface="+mj-lt"/>
              <a:buAutoNum type="arabicPeriod"/>
            </a:pPr>
            <a:r>
              <a:rPr lang="en-US" sz="2800" dirty="0"/>
              <a:t>abstract way of describing a computer program and its computations</a:t>
            </a:r>
          </a:p>
          <a:p>
            <a:pPr marL="457200" indent="-457200">
              <a:buFont typeface="Arial" panose="020B0604020202020204" pitchFamily="34" charset="0"/>
              <a:buChar char="•"/>
            </a:pPr>
            <a:endParaRPr lang="en-US" sz="2800" dirty="0"/>
          </a:p>
          <a:p>
            <a:pPr marL="1066785" lvl="1" indent="-457200">
              <a:buFont typeface="Arial" panose="020B0604020202020204" pitchFamily="34" charset="0"/>
              <a:buChar char="•"/>
            </a:pPr>
            <a:r>
              <a:rPr lang="en-US" sz="2800" dirty="0"/>
              <a:t>computer programs are mainly composed of two things — primitive operations and an order in which these operations are executed, often sequentially, line by line</a:t>
            </a:r>
          </a:p>
          <a:p>
            <a:pPr marL="1066785" lvl="1" indent="-457200">
              <a:buFont typeface="Arial" panose="020B0604020202020204" pitchFamily="34" charset="0"/>
              <a:buChar char="•"/>
            </a:pPr>
            <a:endParaRPr lang="en-US" sz="2800" dirty="0"/>
          </a:p>
          <a:p>
            <a:pPr marL="1066785" lvl="1" indent="-457200">
              <a:buFont typeface="Arial" panose="020B0604020202020204" pitchFamily="34" charset="0"/>
              <a:buChar char="•"/>
            </a:pPr>
            <a:r>
              <a:rPr lang="en-US" sz="2800" dirty="0"/>
              <a:t>Computational graphs specify the dependencies across the operations. Or, how would the output of these operations flow from one operation to another.</a:t>
            </a:r>
          </a:p>
        </p:txBody>
      </p:sp>
    </p:spTree>
    <p:extLst>
      <p:ext uri="{BB962C8B-B14F-4D97-AF65-F5344CB8AC3E}">
        <p14:creationId xmlns:p14="http://schemas.microsoft.com/office/powerpoint/2010/main" val="15276462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Why we need computational graphs</a:t>
            </a:r>
          </a:p>
        </p:txBody>
      </p:sp>
      <p:sp>
        <p:nvSpPr>
          <p:cNvPr id="4" name="TextBox 3">
            <a:extLst>
              <a:ext uri="{FF2B5EF4-FFF2-40B4-BE49-F238E27FC236}">
                <a16:creationId xmlns:a16="http://schemas.microsoft.com/office/drawing/2014/main" id="{E69788DD-BB57-244F-B222-C85A8A835C1D}"/>
              </a:ext>
            </a:extLst>
          </p:cNvPr>
          <p:cNvSpPr txBox="1"/>
          <p:nvPr/>
        </p:nvSpPr>
        <p:spPr>
          <a:xfrm>
            <a:off x="508000" y="1574800"/>
            <a:ext cx="11188700" cy="5201424"/>
          </a:xfrm>
          <a:prstGeom prst="rect">
            <a:avLst/>
          </a:prstGeom>
          <a:noFill/>
        </p:spPr>
        <p:txBody>
          <a:bodyPr wrap="square" rtlCol="0">
            <a:spAutoFit/>
          </a:bodyPr>
          <a:lstStyle/>
          <a:p>
            <a:pPr marL="742950" indent="-742950">
              <a:buFont typeface="+mj-lt"/>
              <a:buAutoNum type="arabicPeriod" startAt="2"/>
            </a:pPr>
            <a:r>
              <a:rPr lang="en-US" sz="3600" dirty="0">
                <a:latin typeface="Calibri" panose="020F0502020204030204" pitchFamily="34" charset="0"/>
                <a:cs typeface="Calibri" panose="020F0502020204030204" pitchFamily="34" charset="0"/>
              </a:rPr>
              <a:t>Dependencies allow for parallelism</a:t>
            </a:r>
          </a:p>
          <a:p>
            <a:r>
              <a:rPr lang="en-US" sz="3600" dirty="0">
                <a:latin typeface="Calibri" panose="020F0502020204030204" pitchFamily="34" charset="0"/>
                <a:cs typeface="Calibri" panose="020F0502020204030204" pitchFamily="34" charset="0"/>
              </a:rPr>
              <a:t>	- also called </a:t>
            </a:r>
            <a:r>
              <a:rPr lang="en-US" sz="3200" dirty="0">
                <a:latin typeface="Calibri" panose="020F0502020204030204" pitchFamily="34" charset="0"/>
                <a:cs typeface="Calibri" panose="020F0502020204030204" pitchFamily="34" charset="0"/>
              </a:rPr>
              <a:t>dependency driving scheduling</a:t>
            </a:r>
          </a:p>
          <a:p>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We use topology of graph to drive scheduling of operations and execute them in the most efficient manner</a:t>
            </a:r>
          </a:p>
          <a:p>
            <a:r>
              <a:rPr lang="en-US" sz="3200" dirty="0">
                <a:latin typeface="Calibri" panose="020F0502020204030204" pitchFamily="34" charset="0"/>
                <a:cs typeface="Calibri" panose="020F0502020204030204" pitchFamily="34" charset="0"/>
              </a:rPr>
              <a:t>	-  e.g. using multiple GPUs on a single machine or even distribute the execution across multiple machines</a:t>
            </a:r>
          </a:p>
          <a:p>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Which component of DL does this?</a:t>
            </a:r>
          </a:p>
          <a:p>
            <a:endParaRPr lang="en-US" sz="3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9206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Parallelism</a:t>
            </a:r>
          </a:p>
        </p:txBody>
      </p:sp>
      <p:sp>
        <p:nvSpPr>
          <p:cNvPr id="4" name="TextBox 3">
            <a:extLst>
              <a:ext uri="{FF2B5EF4-FFF2-40B4-BE49-F238E27FC236}">
                <a16:creationId xmlns:a16="http://schemas.microsoft.com/office/drawing/2014/main" id="{E69788DD-BB57-244F-B222-C85A8A835C1D}"/>
              </a:ext>
            </a:extLst>
          </p:cNvPr>
          <p:cNvSpPr txBox="1"/>
          <p:nvPr/>
        </p:nvSpPr>
        <p:spPr>
          <a:xfrm>
            <a:off x="508000" y="1574800"/>
            <a:ext cx="11188700" cy="2862322"/>
          </a:xfrm>
          <a:prstGeom prst="rect">
            <a:avLst/>
          </a:prstGeom>
          <a:noFill/>
        </p:spPr>
        <p:txBody>
          <a:bodyPr wrap="square" rtlCol="0">
            <a:spAutoFit/>
          </a:bodyPr>
          <a:lstStyle/>
          <a:p>
            <a:pPr algn="ctr"/>
            <a:r>
              <a:rPr lang="en-US" sz="3600" dirty="0">
                <a:latin typeface="Calibri" panose="020F0502020204030204" pitchFamily="34" charset="0"/>
                <a:cs typeface="Calibri" panose="020F0502020204030204" pitchFamily="34" charset="0"/>
              </a:rPr>
              <a:t>TensorFlow does exactly this</a:t>
            </a:r>
          </a:p>
          <a:p>
            <a:pPr algn="ctr"/>
            <a:endParaRPr lang="en-US" sz="3600" dirty="0">
              <a:latin typeface="Calibri" panose="020F0502020204030204" pitchFamily="34" charset="0"/>
              <a:cs typeface="Calibri" panose="020F0502020204030204" pitchFamily="34" charset="0"/>
            </a:endParaRPr>
          </a:p>
          <a:p>
            <a:pPr algn="ctr"/>
            <a:r>
              <a:rPr lang="en-US" sz="3600" dirty="0">
                <a:latin typeface="Calibri" panose="020F0502020204030204" pitchFamily="34" charset="0"/>
                <a:cs typeface="Calibri" panose="020F0502020204030204" pitchFamily="34" charset="0"/>
              </a:rPr>
              <a:t>Assign operations that do not depend on each other to different cores with minimal input from humans</a:t>
            </a:r>
          </a:p>
          <a:p>
            <a:pPr algn="ctr"/>
            <a:r>
              <a:rPr lang="en-US" sz="3600" u="sng" dirty="0">
                <a:latin typeface="Calibri" panose="020F0502020204030204" pitchFamily="34" charset="0"/>
                <a:cs typeface="Calibri" panose="020F0502020204030204" pitchFamily="34" charset="0"/>
              </a:rPr>
              <a:t>just by constructing a directed graph</a:t>
            </a:r>
          </a:p>
        </p:txBody>
      </p:sp>
    </p:spTree>
    <p:extLst>
      <p:ext uri="{BB962C8B-B14F-4D97-AF65-F5344CB8AC3E}">
        <p14:creationId xmlns:p14="http://schemas.microsoft.com/office/powerpoint/2010/main" val="54230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609600" y="31756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Training with TensorFlow </a:t>
            </a:r>
          </a:p>
        </p:txBody>
      </p:sp>
    </p:spTree>
    <p:extLst>
      <p:ext uri="{BB962C8B-B14F-4D97-AF65-F5344CB8AC3E}">
        <p14:creationId xmlns:p14="http://schemas.microsoft.com/office/powerpoint/2010/main" val="6792878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Why we need computational graphs</a:t>
            </a:r>
          </a:p>
        </p:txBody>
      </p:sp>
      <p:sp>
        <p:nvSpPr>
          <p:cNvPr id="4" name="TextBox 3">
            <a:extLst>
              <a:ext uri="{FF2B5EF4-FFF2-40B4-BE49-F238E27FC236}">
                <a16:creationId xmlns:a16="http://schemas.microsoft.com/office/drawing/2014/main" id="{E69788DD-BB57-244F-B222-C85A8A835C1D}"/>
              </a:ext>
            </a:extLst>
          </p:cNvPr>
          <p:cNvSpPr txBox="1"/>
          <p:nvPr/>
        </p:nvSpPr>
        <p:spPr>
          <a:xfrm>
            <a:off x="508000" y="1574800"/>
            <a:ext cx="11188700" cy="3970318"/>
          </a:xfrm>
          <a:prstGeom prst="rect">
            <a:avLst/>
          </a:prstGeom>
          <a:noFill/>
        </p:spPr>
        <p:txBody>
          <a:bodyPr wrap="square" rtlCol="0">
            <a:spAutoFit/>
          </a:bodyPr>
          <a:lstStyle/>
          <a:p>
            <a:pPr marL="742950" indent="-742950">
              <a:buFont typeface="+mj-lt"/>
              <a:buAutoNum type="arabicPeriod" startAt="3"/>
            </a:pPr>
            <a:r>
              <a:rPr lang="en-US" sz="3600" dirty="0">
                <a:latin typeface="Calibri" panose="020F0502020204030204" pitchFamily="34" charset="0"/>
                <a:cs typeface="Calibri" panose="020F0502020204030204" pitchFamily="34" charset="0"/>
              </a:rPr>
              <a:t>Portability</a:t>
            </a:r>
          </a:p>
          <a:p>
            <a:pPr marL="742950" indent="-742950">
              <a:buFont typeface="+mj-lt"/>
              <a:buAutoNum type="arabicPeriod" startAt="3"/>
            </a:pPr>
            <a:endParaRPr lang="en-US" sz="3600" dirty="0">
              <a:latin typeface="Calibri" panose="020F0502020204030204" pitchFamily="34" charset="0"/>
              <a:cs typeface="Calibri" panose="020F0502020204030204" pitchFamily="34" charset="0"/>
            </a:endParaRPr>
          </a:p>
          <a:p>
            <a:r>
              <a:rPr lang="en-US" sz="3600" dirty="0">
                <a:latin typeface="Calibri" panose="020F0502020204030204" pitchFamily="34" charset="0"/>
                <a:cs typeface="Calibri" panose="020F0502020204030204" pitchFamily="34" charset="0"/>
              </a:rPr>
              <a:t>graph is a language-independent representation of code</a:t>
            </a:r>
          </a:p>
          <a:p>
            <a:endParaRPr lang="en-US" sz="3600" dirty="0">
              <a:latin typeface="Calibri" panose="020F0502020204030204" pitchFamily="34" charset="0"/>
              <a:cs typeface="Calibri" panose="020F0502020204030204" pitchFamily="34" charset="0"/>
            </a:endParaRPr>
          </a:p>
          <a:p>
            <a:r>
              <a:rPr lang="en-US" sz="3600" dirty="0">
                <a:latin typeface="Calibri" panose="020F0502020204030204" pitchFamily="34" charset="0"/>
                <a:cs typeface="Calibri" panose="020F0502020204030204" pitchFamily="34" charset="0"/>
              </a:rPr>
              <a:t>We can build a graph in Python, save the model and restore it in a different language, say C++, if you want to go really fast</a:t>
            </a:r>
          </a:p>
        </p:txBody>
      </p:sp>
    </p:spTree>
    <p:extLst>
      <p:ext uri="{BB962C8B-B14F-4D97-AF65-F5344CB8AC3E}">
        <p14:creationId xmlns:p14="http://schemas.microsoft.com/office/powerpoint/2010/main" val="36381485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3" y="2999874"/>
            <a:ext cx="11401634" cy="1812758"/>
          </a:xfrm>
          <a:prstGeom prst="rect">
            <a:avLst/>
          </a:prstGeom>
          <a:noFill/>
          <a:ln>
            <a:noFill/>
          </a:ln>
        </p:spPr>
        <p:txBody>
          <a:bodyPr spcFirstLastPara="1" wrap="square" lIns="121900" tIns="121900" rIns="121900" bIns="121900" anchor="t" anchorCtr="0">
            <a:noAutofit/>
          </a:bodyPr>
          <a:lstStyle/>
          <a:p>
            <a:pPr algn="ctr">
              <a:lnSpc>
                <a:spcPct val="150000"/>
              </a:lnSpc>
            </a:pPr>
            <a:r>
              <a:rPr lang="en-US" sz="3600" dirty="0">
                <a:latin typeface="Calibri" panose="020F0502020204030204" pitchFamily="34" charset="0"/>
                <a:cs typeface="Calibri" panose="020F0502020204030204" pitchFamily="34" charset="0"/>
              </a:rPr>
              <a:t>Coding Exercise</a:t>
            </a:r>
          </a:p>
        </p:txBody>
      </p:sp>
    </p:spTree>
    <p:extLst>
      <p:ext uri="{BB962C8B-B14F-4D97-AF65-F5344CB8AC3E}">
        <p14:creationId xmlns:p14="http://schemas.microsoft.com/office/powerpoint/2010/main" val="7070752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980388" y="1460956"/>
            <a:ext cx="10138528" cy="4176000"/>
          </a:xfrm>
          <a:prstGeom prst="rect">
            <a:avLst/>
          </a:prstGeom>
          <a:noFill/>
          <a:ln>
            <a:noFill/>
          </a:ln>
        </p:spPr>
        <p:txBody>
          <a:bodyPr spcFirstLastPara="1" wrap="square" lIns="121900" tIns="121900" rIns="121900" bIns="121900" anchor="t" anchorCtr="0">
            <a:noAutofit/>
          </a:bodyPr>
          <a:lstStyle/>
          <a:p>
            <a:pPr lvl="1" algn="ctr"/>
            <a:r>
              <a:rPr lang="en-US" dirty="0"/>
              <a:t>Attributions</a:t>
            </a:r>
          </a:p>
          <a:p>
            <a:pPr lvl="1"/>
            <a:r>
              <a:rPr lang="en-US" dirty="0"/>
              <a:t>Some of these slides are based on material from Hands-On Machine Learning, 2</a:t>
            </a:r>
            <a:r>
              <a:rPr lang="en-US" baseline="30000" dirty="0"/>
              <a:t>nd</a:t>
            </a:r>
            <a:r>
              <a:rPr lang="en-US" dirty="0"/>
              <a:t> Edition, some search on Internet...</a:t>
            </a:r>
          </a:p>
          <a:p>
            <a:pPr lvl="1"/>
            <a:endParaRPr lang="en-US" dirty="0"/>
          </a:p>
          <a:p>
            <a:pPr lvl="1"/>
            <a:r>
              <a:rPr lang="en-US" dirty="0"/>
              <a:t>Coding exercise are from the text book and from Kaggle.com (it’s best place to practice!)</a:t>
            </a:r>
          </a:p>
        </p:txBody>
      </p:sp>
    </p:spTree>
    <p:extLst>
      <p:ext uri="{BB962C8B-B14F-4D97-AF65-F5344CB8AC3E}">
        <p14:creationId xmlns:p14="http://schemas.microsoft.com/office/powerpoint/2010/main" val="1772898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a:t>
            </a:r>
            <a:endParaRPr sz="4000" dirty="0">
              <a:solidFill>
                <a:srgbClr val="E46102"/>
              </a:solidFill>
            </a:endParaRPr>
          </a:p>
        </p:txBody>
      </p:sp>
      <p:sp>
        <p:nvSpPr>
          <p:cNvPr id="96" name="Google Shape;96;p14"/>
          <p:cNvSpPr txBox="1"/>
          <p:nvPr/>
        </p:nvSpPr>
        <p:spPr>
          <a:xfrm>
            <a:off x="610144" y="1306277"/>
            <a:ext cx="10715582"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3200" dirty="0">
                <a:latin typeface="Calibri" panose="020F0502020204030204" pitchFamily="34" charset="0"/>
                <a:cs typeface="Calibri" panose="020F0502020204030204" pitchFamily="34" charset="0"/>
              </a:rPr>
              <a:t>Quick tour of TensorFlow</a:t>
            </a:r>
          </a:p>
          <a:p>
            <a:pPr marL="342900" indent="-342900">
              <a:lnSpc>
                <a:spcPct val="150000"/>
              </a:lnSpc>
              <a:buFont typeface="Arial" panose="020B0604020202020204" pitchFamily="34" charset="0"/>
              <a:buChar char="•"/>
            </a:pPr>
            <a:r>
              <a:rPr lang="en-US" sz="3200" dirty="0">
                <a:latin typeface="Calibri" panose="020F0502020204030204" pitchFamily="34" charset="0"/>
                <a:cs typeface="Calibri" panose="020F0502020204030204" pitchFamily="34" charset="0"/>
              </a:rPr>
              <a:t>Tensors</a:t>
            </a:r>
          </a:p>
          <a:p>
            <a:pPr marL="342900" indent="-342900">
              <a:lnSpc>
                <a:spcPct val="150000"/>
              </a:lnSpc>
              <a:buFont typeface="Arial" panose="020B0604020202020204" pitchFamily="34" charset="0"/>
              <a:buChar char="•"/>
            </a:pPr>
            <a:r>
              <a:rPr lang="en-US" sz="3200" dirty="0">
                <a:latin typeface="Calibri" panose="020F0502020204030204" pitchFamily="34" charset="0"/>
                <a:cs typeface="Calibri" panose="020F0502020204030204" pitchFamily="34" charset="0"/>
              </a:rPr>
              <a:t>Using TF like </a:t>
            </a:r>
            <a:r>
              <a:rPr lang="en-US" sz="3200" dirty="0" err="1">
                <a:latin typeface="Calibri" panose="020F0502020204030204" pitchFamily="34" charset="0"/>
                <a:cs typeface="Calibri" panose="020F0502020204030204" pitchFamily="34" charset="0"/>
              </a:rPr>
              <a:t>numpy</a:t>
            </a:r>
            <a:endParaRPr lang="en-US" sz="3200" dirty="0">
              <a:latin typeface="Calibri" panose="020F0502020204030204" pitchFamily="34" charset="0"/>
              <a:cs typeface="Calibri" panose="020F0502020204030204" pitchFamily="34" charset="0"/>
            </a:endParaRPr>
          </a:p>
          <a:p>
            <a:pPr marL="342900" indent="-342900">
              <a:lnSpc>
                <a:spcPct val="150000"/>
              </a:lnSpc>
              <a:buFont typeface="Arial" panose="020B0604020202020204" pitchFamily="34" charset="0"/>
              <a:buChar char="•"/>
            </a:pPr>
            <a:r>
              <a:rPr lang="en-US" sz="3200" dirty="0">
                <a:latin typeface="Calibri" panose="020F0502020204030204" pitchFamily="34" charset="0"/>
                <a:cs typeface="Calibri" panose="020F0502020204030204" pitchFamily="34" charset="0"/>
              </a:rPr>
              <a:t>TensorFlow functions</a:t>
            </a:r>
          </a:p>
        </p:txBody>
      </p:sp>
    </p:spTree>
    <p:extLst>
      <p:ext uri="{BB962C8B-B14F-4D97-AF65-F5344CB8AC3E}">
        <p14:creationId xmlns:p14="http://schemas.microsoft.com/office/powerpoint/2010/main" val="21775902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Introduction</a:t>
            </a:r>
          </a:p>
        </p:txBody>
      </p:sp>
      <p:sp>
        <p:nvSpPr>
          <p:cNvPr id="4" name="TextBox 3">
            <a:extLst>
              <a:ext uri="{FF2B5EF4-FFF2-40B4-BE49-F238E27FC236}">
                <a16:creationId xmlns:a16="http://schemas.microsoft.com/office/drawing/2014/main" id="{E69788DD-BB57-244F-B222-C85A8A835C1D}"/>
              </a:ext>
            </a:extLst>
          </p:cNvPr>
          <p:cNvSpPr txBox="1"/>
          <p:nvPr/>
        </p:nvSpPr>
        <p:spPr>
          <a:xfrm>
            <a:off x="508000" y="1574800"/>
            <a:ext cx="11188700" cy="3847207"/>
          </a:xfrm>
          <a:prstGeom prst="rect">
            <a:avLst/>
          </a:prstGeom>
          <a:noFill/>
        </p:spPr>
        <p:txBody>
          <a:bodyPr wrap="square" rtlCol="0">
            <a:spAutoFit/>
          </a:bodyPr>
          <a:lstStyle/>
          <a:p>
            <a:pPr marL="342900" indent="-342900">
              <a:buFont typeface="Arial" panose="020B0604020202020204" pitchFamily="34" charset="0"/>
              <a:buChar char="•"/>
            </a:pPr>
            <a:r>
              <a:rPr lang="en-US" dirty="0"/>
              <a:t>TensorFlow is an open-source library for Deep Learning</a:t>
            </a:r>
          </a:p>
          <a:p>
            <a:pPr marL="952485" lvl="1" indent="-342900">
              <a:buFont typeface="Arial" panose="020B0604020202020204" pitchFamily="34" charset="0"/>
              <a:buChar char="•"/>
            </a:pPr>
            <a:r>
              <a:rPr lang="en-US" dirty="0"/>
              <a:t>enables mathematical operations</a:t>
            </a:r>
          </a:p>
          <a:p>
            <a:pPr marL="952485" lvl="1" indent="-342900">
              <a:buFont typeface="Arial" panose="020B0604020202020204" pitchFamily="34" charset="0"/>
              <a:buChar char="•"/>
            </a:pPr>
            <a:r>
              <a:rPr lang="en-US" dirty="0"/>
              <a:t>allows performance optimization on CPU, GPU…</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Developed by the Google Brain team and released in November 2015</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Version 1.0.0 was launched in February 2017</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TensorFlow 2.0 was released in September 2019</a:t>
            </a:r>
          </a:p>
          <a:p>
            <a:pPr marL="342900" indent="-342900">
              <a:buFont typeface="Arial" panose="020B0604020202020204" pitchFamily="34" charset="0"/>
              <a:buChar char="•"/>
            </a:pPr>
            <a:endParaRPr lang="en-US" sz="2800" dirty="0"/>
          </a:p>
        </p:txBody>
      </p:sp>
      <p:pic>
        <p:nvPicPr>
          <p:cNvPr id="1026" name="Picture 2" descr="TensorFlow – Medium">
            <a:extLst>
              <a:ext uri="{FF2B5EF4-FFF2-40B4-BE49-F238E27FC236}">
                <a16:creationId xmlns:a16="http://schemas.microsoft.com/office/drawing/2014/main" id="{0C4895D6-2DFA-EF47-9F38-420037BD70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20463" y="1574800"/>
            <a:ext cx="1300413" cy="1300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34918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Why TensorFlow</a:t>
            </a:r>
          </a:p>
        </p:txBody>
      </p:sp>
      <p:pic>
        <p:nvPicPr>
          <p:cNvPr id="3074" name="Picture 2">
            <a:extLst>
              <a:ext uri="{FF2B5EF4-FFF2-40B4-BE49-F238E27FC236}">
                <a16:creationId xmlns:a16="http://schemas.microsoft.com/office/drawing/2014/main" id="{D502C2CE-B022-F94C-8187-8F2B5EBC88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0653" y="1738690"/>
            <a:ext cx="6505074" cy="4022304"/>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1B2F843-BD57-3F4F-B400-A392B7795D67}"/>
              </a:ext>
            </a:extLst>
          </p:cNvPr>
          <p:cNvSpPr txBox="1"/>
          <p:nvPr/>
        </p:nvSpPr>
        <p:spPr>
          <a:xfrm>
            <a:off x="7892715" y="2180182"/>
            <a:ext cx="3449053" cy="1569660"/>
          </a:xfrm>
          <a:prstGeom prst="rect">
            <a:avLst/>
          </a:prstGeom>
          <a:noFill/>
        </p:spPr>
        <p:txBody>
          <a:bodyPr wrap="square" rtlCol="0">
            <a:spAutoFit/>
          </a:bodyPr>
          <a:lstStyle/>
          <a:p>
            <a:pPr marL="342900" indent="-342900">
              <a:buFont typeface="Arial" panose="020B0604020202020204" pitchFamily="34" charset="0"/>
              <a:buChar char="•"/>
            </a:pPr>
            <a:r>
              <a:rPr lang="en-US" dirty="0"/>
              <a:t>Flexible and scalable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Popular</a:t>
            </a:r>
          </a:p>
          <a:p>
            <a:pPr marL="342900" indent="-342900">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CC671B7F-DA2A-B042-BA37-94118B0DF43E}"/>
              </a:ext>
            </a:extLst>
          </p:cNvPr>
          <p:cNvSpPr txBox="1"/>
          <p:nvPr/>
        </p:nvSpPr>
        <p:spPr>
          <a:xfrm>
            <a:off x="2101516" y="5760994"/>
            <a:ext cx="5791199" cy="400110"/>
          </a:xfrm>
          <a:prstGeom prst="rect">
            <a:avLst/>
          </a:prstGeom>
          <a:noFill/>
        </p:spPr>
        <p:txBody>
          <a:bodyPr wrap="square" rtlCol="0">
            <a:spAutoFit/>
          </a:bodyPr>
          <a:lstStyle/>
          <a:p>
            <a:r>
              <a:rPr lang="en-US" sz="2000" dirty="0">
                <a:solidFill>
                  <a:schemeClr val="tx1">
                    <a:lumMod val="50000"/>
                    <a:lumOff val="50000"/>
                  </a:schemeClr>
                </a:solidFill>
              </a:rPr>
              <a:t>GitHub repositories as of Jan’20</a:t>
            </a:r>
          </a:p>
        </p:txBody>
      </p:sp>
    </p:spTree>
    <p:extLst>
      <p:ext uri="{BB962C8B-B14F-4D97-AF65-F5344CB8AC3E}">
        <p14:creationId xmlns:p14="http://schemas.microsoft.com/office/powerpoint/2010/main" val="342927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Key Features of TF</a:t>
            </a:r>
          </a:p>
        </p:txBody>
      </p:sp>
      <p:sp>
        <p:nvSpPr>
          <p:cNvPr id="4" name="TextBox 3">
            <a:extLst>
              <a:ext uri="{FF2B5EF4-FFF2-40B4-BE49-F238E27FC236}">
                <a16:creationId xmlns:a16="http://schemas.microsoft.com/office/drawing/2014/main" id="{E69788DD-BB57-244F-B222-C85A8A835C1D}"/>
              </a:ext>
            </a:extLst>
          </p:cNvPr>
          <p:cNvSpPr txBox="1"/>
          <p:nvPr/>
        </p:nvSpPr>
        <p:spPr>
          <a:xfrm>
            <a:off x="508000" y="1574800"/>
            <a:ext cx="11170653" cy="3970318"/>
          </a:xfrm>
          <a:prstGeom prst="rect">
            <a:avLst/>
          </a:prstGeom>
          <a:noFill/>
        </p:spPr>
        <p:txBody>
          <a:bodyPr wrap="square" rtlCol="0">
            <a:spAutoFit/>
          </a:bodyPr>
          <a:lstStyle/>
          <a:p>
            <a:pPr marL="342900" indent="-342900">
              <a:buFont typeface="Arial" panose="020B0604020202020204" pitchFamily="34" charset="0"/>
              <a:buChar char="•"/>
            </a:pPr>
            <a:r>
              <a:rPr lang="en-US" sz="2800" dirty="0"/>
              <a:t>Uses tensors to perform the operations.</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In TensorFlow, you first define the activities to be performed (build the graph), and then execute them (execute the graph). This allows the process to be optimized to the task at hand, reducing greatly the computation time.</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Enables code to be run in parallel or on one or more GPUs.</a:t>
            </a:r>
            <a:br>
              <a:rPr lang="en-US" sz="2800" dirty="0"/>
            </a:br>
            <a:endParaRPr lang="en-US" sz="2800" dirty="0"/>
          </a:p>
        </p:txBody>
      </p:sp>
    </p:spTree>
    <p:extLst>
      <p:ext uri="{BB962C8B-B14F-4D97-AF65-F5344CB8AC3E}">
        <p14:creationId xmlns:p14="http://schemas.microsoft.com/office/powerpoint/2010/main" val="22288763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What’s a Tensor</a:t>
            </a:r>
          </a:p>
        </p:txBody>
      </p:sp>
      <p:sp>
        <p:nvSpPr>
          <p:cNvPr id="4" name="TextBox 3">
            <a:extLst>
              <a:ext uri="{FF2B5EF4-FFF2-40B4-BE49-F238E27FC236}">
                <a16:creationId xmlns:a16="http://schemas.microsoft.com/office/drawing/2014/main" id="{E69788DD-BB57-244F-B222-C85A8A835C1D}"/>
              </a:ext>
            </a:extLst>
          </p:cNvPr>
          <p:cNvSpPr txBox="1"/>
          <p:nvPr/>
        </p:nvSpPr>
        <p:spPr>
          <a:xfrm>
            <a:off x="507999" y="1815431"/>
            <a:ext cx="5796547" cy="954107"/>
          </a:xfrm>
          <a:prstGeom prst="rect">
            <a:avLst/>
          </a:prstGeom>
          <a:noFill/>
        </p:spPr>
        <p:txBody>
          <a:bodyPr wrap="square" rtlCol="0">
            <a:spAutoFit/>
          </a:bodyPr>
          <a:lstStyle/>
          <a:p>
            <a:pPr marL="342900" indent="-342900">
              <a:buFont typeface="Arial" panose="020B0604020202020204" pitchFamily="34" charset="0"/>
              <a:buChar char="•"/>
            </a:pPr>
            <a:r>
              <a:rPr lang="en-US" sz="2800" dirty="0"/>
              <a:t>In AI, Tensors can be understood as containers of numbers</a:t>
            </a:r>
          </a:p>
        </p:txBody>
      </p:sp>
      <p:pic>
        <p:nvPicPr>
          <p:cNvPr id="5124" name="Picture 4" descr="image">
            <a:extLst>
              <a:ext uri="{FF2B5EF4-FFF2-40B4-BE49-F238E27FC236}">
                <a16:creationId xmlns:a16="http://schemas.microsoft.com/office/drawing/2014/main" id="{40ED4723-7228-964D-89E2-CBDB7A2FEAA4}"/>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164764" y="2248761"/>
            <a:ext cx="6316036" cy="4121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6162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08000" y="699105"/>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rPr>
              <a:t>Tensors in Practice (example use cases)</a:t>
            </a:r>
          </a:p>
        </p:txBody>
      </p:sp>
      <p:sp>
        <p:nvSpPr>
          <p:cNvPr id="4" name="TextBox 3">
            <a:extLst>
              <a:ext uri="{FF2B5EF4-FFF2-40B4-BE49-F238E27FC236}">
                <a16:creationId xmlns:a16="http://schemas.microsoft.com/office/drawing/2014/main" id="{E69788DD-BB57-244F-B222-C85A8A835C1D}"/>
              </a:ext>
            </a:extLst>
          </p:cNvPr>
          <p:cNvSpPr txBox="1"/>
          <p:nvPr/>
        </p:nvSpPr>
        <p:spPr>
          <a:xfrm>
            <a:off x="507998" y="1815431"/>
            <a:ext cx="11315034" cy="3108543"/>
          </a:xfrm>
          <a:prstGeom prst="rect">
            <a:avLst/>
          </a:prstGeom>
          <a:noFill/>
        </p:spPr>
        <p:txBody>
          <a:bodyPr wrap="square" rtlCol="0">
            <a:spAutoFit/>
          </a:bodyPr>
          <a:lstStyle/>
          <a:p>
            <a:r>
              <a:rPr lang="en-US" sz="2800" dirty="0"/>
              <a:t>0D (scalar) : Storing average grade of a course for a student</a:t>
            </a:r>
          </a:p>
          <a:p>
            <a:endParaRPr lang="en-US" sz="2800" dirty="0"/>
          </a:p>
          <a:p>
            <a:endParaRPr lang="en-US" sz="2800" dirty="0"/>
          </a:p>
          <a:p>
            <a:r>
              <a:rPr lang="en-US" sz="2800" dirty="0"/>
              <a:t>1D: Storing grades of every course student takes</a:t>
            </a:r>
          </a:p>
          <a:p>
            <a:endParaRPr lang="en-US" sz="2800" dirty="0"/>
          </a:p>
          <a:p>
            <a:endParaRPr lang="en-US" sz="2800" dirty="0"/>
          </a:p>
          <a:p>
            <a:r>
              <a:rPr lang="en-US" sz="2800" dirty="0"/>
              <a:t>2D: Storing grades of every exam taken for that course by the student</a:t>
            </a:r>
          </a:p>
        </p:txBody>
      </p:sp>
      <p:pic>
        <p:nvPicPr>
          <p:cNvPr id="3" name="Picture 2">
            <a:extLst>
              <a:ext uri="{FF2B5EF4-FFF2-40B4-BE49-F238E27FC236}">
                <a16:creationId xmlns:a16="http://schemas.microsoft.com/office/drawing/2014/main" id="{8A2E702D-F09A-374B-8129-16E8E8CAF297}"/>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Lst>
          </a:blip>
          <a:srcRect t="29551"/>
          <a:stretch/>
        </p:blipFill>
        <p:spPr>
          <a:xfrm>
            <a:off x="7873826" y="2358189"/>
            <a:ext cx="3606974" cy="352926"/>
          </a:xfrm>
          <a:prstGeom prst="rect">
            <a:avLst/>
          </a:prstGeom>
        </p:spPr>
      </p:pic>
      <p:pic>
        <p:nvPicPr>
          <p:cNvPr id="6" name="Picture 5">
            <a:extLst>
              <a:ext uri="{FF2B5EF4-FFF2-40B4-BE49-F238E27FC236}">
                <a16:creationId xmlns:a16="http://schemas.microsoft.com/office/drawing/2014/main" id="{E0566204-F157-2640-B9AD-6B6DC110475F}"/>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Layer>
                </a14:imgProps>
              </a:ext>
            </a:extLst>
          </a:blip>
          <a:stretch>
            <a:fillRect/>
          </a:stretch>
        </p:blipFill>
        <p:spPr>
          <a:xfrm>
            <a:off x="6247064" y="3681665"/>
            <a:ext cx="5233736" cy="465221"/>
          </a:xfrm>
          <a:prstGeom prst="rect">
            <a:avLst/>
          </a:prstGeom>
        </p:spPr>
      </p:pic>
      <p:pic>
        <p:nvPicPr>
          <p:cNvPr id="8" name="Picture 7">
            <a:extLst>
              <a:ext uri="{FF2B5EF4-FFF2-40B4-BE49-F238E27FC236}">
                <a16:creationId xmlns:a16="http://schemas.microsoft.com/office/drawing/2014/main" id="{FFA4E5FA-0679-224A-BCD9-43725301FD41}"/>
              </a:ext>
            </a:extLst>
          </p:cNvPr>
          <p:cNvPicPr>
            <a:picLocks noChangeAspect="1"/>
          </p:cNvPicPr>
          <p:nvPr/>
        </p:nvPicPr>
        <p:blipFill>
          <a:blip r:embed="rId7">
            <a:extLst>
              <a:ext uri="{BEBA8EAE-BF5A-486C-A8C5-ECC9F3942E4B}">
                <a14:imgProps xmlns:a14="http://schemas.microsoft.com/office/drawing/2010/main">
                  <a14:imgLayer r:embed="rId8">
                    <a14:imgEffect>
                      <a14:sharpenSoften amount="25000"/>
                    </a14:imgEffect>
                  </a14:imgLayer>
                </a14:imgProps>
              </a:ext>
            </a:extLst>
          </a:blip>
          <a:stretch>
            <a:fillRect/>
          </a:stretch>
        </p:blipFill>
        <p:spPr>
          <a:xfrm>
            <a:off x="4300235" y="5277582"/>
            <a:ext cx="7180565" cy="889336"/>
          </a:xfrm>
          <a:prstGeom prst="rect">
            <a:avLst/>
          </a:prstGeom>
        </p:spPr>
      </p:pic>
    </p:spTree>
    <p:extLst>
      <p:ext uri="{BB962C8B-B14F-4D97-AF65-F5344CB8AC3E}">
        <p14:creationId xmlns:p14="http://schemas.microsoft.com/office/powerpoint/2010/main" val="2537434885"/>
      </p:ext>
    </p:extLst>
  </p:cSld>
  <p:clrMapOvr>
    <a:masterClrMapping/>
  </p:clrMapOvr>
</p:sld>
</file>

<file path=ppt/theme/theme1.xml><?xml version="1.0" encoding="utf-8"?>
<a:theme xmlns:a="http://schemas.openxmlformats.org/drawingml/2006/main" name="RIT">
  <a:themeElements>
    <a:clrScheme name="RIT">
      <a:dk1>
        <a:srgbClr val="000000"/>
      </a:dk1>
      <a:lt1>
        <a:srgbClr val="FFFFFF"/>
      </a:lt1>
      <a:dk2>
        <a:srgbClr val="6F706F"/>
      </a:dk2>
      <a:lt2>
        <a:srgbClr val="E7E6E6"/>
      </a:lt2>
      <a:accent1>
        <a:srgbClr val="F66900"/>
      </a:accent1>
      <a:accent2>
        <a:srgbClr val="F6BD00"/>
      </a:accent2>
      <a:accent3>
        <a:srgbClr val="C4D500"/>
      </a:accent3>
      <a:accent4>
        <a:srgbClr val="009CBD"/>
      </a:accent4>
      <a:accent5>
        <a:srgbClr val="7D54C7"/>
      </a:accent5>
      <a:accent6>
        <a:srgbClr val="70AD47"/>
      </a:accent6>
      <a:hlink>
        <a:srgbClr val="D64900"/>
      </a:hlink>
      <a:folHlink>
        <a:srgbClr val="71747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4" id="{BC559B7F-5DC3-E543-A3A8-5AA8B90A05FC}" vid="{D2BAAE57-954A-1441-87A4-7CD5FC7700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28270</TotalTime>
  <Words>1639</Words>
  <Application>Microsoft Macintosh PowerPoint</Application>
  <PresentationFormat>Widescreen</PresentationFormat>
  <Paragraphs>188</Paragraphs>
  <Slides>32</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MS Gothic</vt:lpstr>
      <vt:lpstr>American Typewriter</vt:lpstr>
      <vt:lpstr>Arial</vt:lpstr>
      <vt:lpstr>Calibri</vt:lpstr>
      <vt:lpstr>Georgia</vt:lpstr>
      <vt:lpstr>System Font Regular</vt:lpstr>
      <vt:lpstr>Wingdings</vt:lpstr>
      <vt:lpstr>RIT</vt:lpstr>
      <vt:lpstr>PowerPoint Presentation</vt:lpstr>
      <vt:lpstr>PowerPoint Presentation</vt:lpstr>
      <vt:lpstr>Training with TensorFlow </vt:lpstr>
      <vt:lpstr>Topics Covered</vt:lpstr>
      <vt:lpstr>Introduction</vt:lpstr>
      <vt:lpstr>Why TensorFlow</vt:lpstr>
      <vt:lpstr>Key Features of TF</vt:lpstr>
      <vt:lpstr>What’s a Tensor</vt:lpstr>
      <vt:lpstr>Tensors in Practice (example use cases)</vt:lpstr>
      <vt:lpstr>Tensors in Practice (example use cases)</vt:lpstr>
      <vt:lpstr>PowerPoint Presentation</vt:lpstr>
      <vt:lpstr>Common Data Stored in Tensors</vt:lpstr>
      <vt:lpstr>Common Data Stored in Tensors</vt:lpstr>
      <vt:lpstr>Dimensions in tensors</vt:lpstr>
      <vt:lpstr>3D tensors (medical scans)</vt:lpstr>
      <vt:lpstr>3D tensors (medical scans)</vt:lpstr>
      <vt:lpstr>3D tensors (text data)</vt:lpstr>
      <vt:lpstr>Key attributes of tensors</vt:lpstr>
      <vt:lpstr>Back to TensorFlow</vt:lpstr>
      <vt:lpstr>TensorFlow’s Python API</vt:lpstr>
      <vt:lpstr>TF Architecture</vt:lpstr>
      <vt:lpstr>Basic Operations of TensorFlow</vt:lpstr>
      <vt:lpstr>Computational Graphs</vt:lpstr>
      <vt:lpstr>Computational Graphs</vt:lpstr>
      <vt:lpstr>Example to create computational graph</vt:lpstr>
      <vt:lpstr>Example to create computational graph</vt:lpstr>
      <vt:lpstr>Why we need computational graphs</vt:lpstr>
      <vt:lpstr>Why we need computational graphs</vt:lpstr>
      <vt:lpstr>Parallelism</vt:lpstr>
      <vt:lpstr>Why we need computational graphs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ChangeThisNameLater</dc:creator>
  <cp:lastModifiedBy>Microsoft Office User</cp:lastModifiedBy>
  <cp:revision>2911</cp:revision>
  <cp:lastPrinted>2018-04-25T02:50:23Z</cp:lastPrinted>
  <dcterms:created xsi:type="dcterms:W3CDTF">2021-08-24T04:52:52Z</dcterms:created>
  <dcterms:modified xsi:type="dcterms:W3CDTF">2021-11-09T12:43:10Z</dcterms:modified>
</cp:coreProperties>
</file>

<file path=docProps/thumbnail.jpeg>
</file>